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92" r:id="rId2"/>
    <p:sldId id="256" r:id="rId3"/>
    <p:sldId id="257" r:id="rId4"/>
    <p:sldId id="258" r:id="rId5"/>
    <p:sldId id="309" r:id="rId6"/>
    <p:sldId id="261" r:id="rId7"/>
    <p:sldId id="262" r:id="rId8"/>
    <p:sldId id="290" r:id="rId9"/>
    <p:sldId id="287" r:id="rId10"/>
    <p:sldId id="288" r:id="rId11"/>
    <p:sldId id="289" r:id="rId12"/>
    <p:sldId id="320" r:id="rId13"/>
    <p:sldId id="263" r:id="rId14"/>
    <p:sldId id="264" r:id="rId15"/>
    <p:sldId id="265" r:id="rId16"/>
    <p:sldId id="311" r:id="rId17"/>
    <p:sldId id="266" r:id="rId18"/>
    <p:sldId id="268" r:id="rId19"/>
    <p:sldId id="269" r:id="rId20"/>
    <p:sldId id="270" r:id="rId21"/>
    <p:sldId id="271" r:id="rId22"/>
    <p:sldId id="293" r:id="rId23"/>
    <p:sldId id="272" r:id="rId24"/>
    <p:sldId id="273" r:id="rId25"/>
    <p:sldId id="274" r:id="rId26"/>
    <p:sldId id="276" r:id="rId27"/>
    <p:sldId id="278" r:id="rId28"/>
    <p:sldId id="279" r:id="rId29"/>
    <p:sldId id="277" r:id="rId30"/>
    <p:sldId id="319" r:id="rId31"/>
    <p:sldId id="280" r:id="rId32"/>
    <p:sldId id="281" r:id="rId33"/>
    <p:sldId id="321" r:id="rId34"/>
    <p:sldId id="308" r:id="rId35"/>
    <p:sldId id="312" r:id="rId36"/>
    <p:sldId id="282" r:id="rId37"/>
    <p:sldId id="313" r:id="rId38"/>
    <p:sldId id="315" r:id="rId39"/>
    <p:sldId id="283" r:id="rId40"/>
    <p:sldId id="316" r:id="rId41"/>
    <p:sldId id="314" r:id="rId42"/>
    <p:sldId id="310" r:id="rId43"/>
    <p:sldId id="295" r:id="rId44"/>
    <p:sldId id="318" r:id="rId45"/>
    <p:sldId id="298" r:id="rId46"/>
    <p:sldId id="284" r:id="rId47"/>
    <p:sldId id="300" r:id="rId48"/>
    <p:sldId id="301" r:id="rId49"/>
    <p:sldId id="303" r:id="rId50"/>
    <p:sldId id="304" r:id="rId51"/>
    <p:sldId id="305" r:id="rId52"/>
    <p:sldId id="306" r:id="rId53"/>
    <p:sldId id="296" r:id="rId54"/>
    <p:sldId id="317" r:id="rId55"/>
    <p:sldId id="297" r:id="rId56"/>
    <p:sldId id="307" r:id="rId57"/>
    <p:sldId id="286" r:id="rId58"/>
  </p:sldIdLst>
  <p:sldSz cx="10080625" cy="7559675"/>
  <p:notesSz cx="7559675" cy="10691813"/>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430" autoAdjust="0"/>
  </p:normalViewPr>
  <p:slideViewPr>
    <p:cSldViewPr>
      <p:cViewPr varScale="1">
        <p:scale>
          <a:sx n="91" d="100"/>
          <a:sy n="91" d="100"/>
        </p:scale>
        <p:origin x="-300" y="-114"/>
      </p:cViewPr>
      <p:guideLst>
        <p:guide orient="horz" pos="2381"/>
        <p:guide pos="3175"/>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BE5D125E-29D7-4244-853B-CFEEDED0D5B5}" type="datetimeFigureOut">
              <a:rPr lang="cs-CZ" smtClean="0"/>
              <a:t>3.4.2019</a:t>
            </a:fld>
            <a:endParaRPr lang="cs-CZ"/>
          </a:p>
        </p:txBody>
      </p:sp>
      <p:sp>
        <p:nvSpPr>
          <p:cNvPr id="4" name="Slide Image Placeholder 3"/>
          <p:cNvSpPr>
            <a:spLocks noGrp="1" noRot="1" noChangeAspect="1"/>
          </p:cNvSpPr>
          <p:nvPr>
            <p:ph type="sldImg" idx="2"/>
          </p:nvPr>
        </p:nvSpPr>
        <p:spPr>
          <a:xfrm>
            <a:off x="1106488" y="801688"/>
            <a:ext cx="5346700" cy="40100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533E8A5C-21D8-4E31-A120-09C7EFC30E10}" type="slidenum">
              <a:rPr lang="cs-CZ" smtClean="0"/>
              <a:t>‹#›</a:t>
            </a:fld>
            <a:endParaRPr lang="cs-CZ"/>
          </a:p>
        </p:txBody>
      </p:sp>
    </p:spTree>
    <p:extLst>
      <p:ext uri="{BB962C8B-B14F-4D97-AF65-F5344CB8AC3E}">
        <p14:creationId xmlns:p14="http://schemas.microsoft.com/office/powerpoint/2010/main" val="4194297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chemaxon.com/display/docs/Extended+Connectivity+Fingerprint+ECFP#ExtendedConnectivityFingerprintECFP-configur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chemaxon.com/display/docs/Extended+Connectivity+Fingerprint+ECFP#ExtendedConnectivityFingerprintECFP-fig.2"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ovepress.com/pharmacophore-modeling-advances-limitations-and-current-utility-in-dru-peer-reviewed-fulltext-article-JRLCR#ref47"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dovepress.com/pharmacophore-modeling-advances-limitations-and-current-utility-in-dru-peer-reviewed-fulltext-article-JRLCR#F1" TargetMode="External"/><Relationship Id="rId5" Type="http://schemas.openxmlformats.org/officeDocument/2006/relationships/hyperlink" Target="https://www.dovepress.com/pharmacophore-modeling-advances-limitations-and-current-utility-in-dru-peer-reviewed-fulltext-article-JRLCR#ref49" TargetMode="External"/><Relationship Id="rId4" Type="http://schemas.openxmlformats.org/officeDocument/2006/relationships/hyperlink" Target="https://www.dovepress.com/pharmacophore-modeling-advances-limitations-and-current-utility-in-dru-peer-reviewed-fulltext-article-JRLCR#ref4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uperdatascience.com/wp-content/uploads/2018/08/Recurrent_Neural_Networks_RNN_The_Vanishing_Gradient_Problem_Img3.p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strike="noStrike" spc="-1" dirty="0" smtClean="0">
                <a:solidFill>
                  <a:srgbClr val="000000"/>
                </a:solidFill>
                <a:uFill>
                  <a:solidFill>
                    <a:srgbClr val="FFFFFF"/>
                  </a:solidFill>
                </a:uFill>
                <a:latin typeface="Arial"/>
              </a:rPr>
              <a:t>Note</a:t>
            </a:r>
          </a:p>
          <a:p>
            <a:r>
              <a:rPr lang="en-US" sz="1200" b="0" strike="noStrike" spc="-1" dirty="0" smtClean="0">
                <a:solidFill>
                  <a:srgbClr val="000000"/>
                </a:solidFill>
                <a:uFill>
                  <a:solidFill>
                    <a:srgbClr val="FFFFFF"/>
                  </a:solidFill>
                </a:uFill>
                <a:latin typeface="Arial"/>
              </a:rPr>
              <a:t>that there is also overlap between Machine learning and data mining, data</a:t>
            </a:r>
            <a:r>
              <a:rPr lang="cs-CZ" sz="1200" b="0" strike="noStrike" spc="-1" dirty="0" smtClean="0">
                <a:solidFill>
                  <a:srgbClr val="000000"/>
                </a:solidFill>
                <a:uFill>
                  <a:solidFill>
                    <a:srgbClr val="FFFFFF"/>
                  </a:solidFill>
                </a:uFill>
                <a:latin typeface="Arial"/>
              </a:rPr>
              <a:t> </a:t>
            </a:r>
            <a:r>
              <a:rPr lang="en-US" sz="1200" b="0" strike="noStrike" spc="-1" dirty="0" smtClean="0">
                <a:solidFill>
                  <a:srgbClr val="000000"/>
                </a:solidFill>
                <a:uFill>
                  <a:solidFill>
                    <a:srgbClr val="FFFFFF"/>
                  </a:solidFill>
                </a:uFill>
                <a:latin typeface="Arial"/>
              </a:rPr>
              <a:t>science, statistics, etc.</a:t>
            </a:r>
            <a:r>
              <a:rPr lang="cs-CZ" sz="1200" b="0" strike="noStrike" spc="-1" dirty="0" smtClean="0">
                <a:solidFill>
                  <a:srgbClr val="000000"/>
                </a:solidFill>
                <a:uFill>
                  <a:solidFill>
                    <a:srgbClr val="FFFFFF"/>
                  </a:solidFill>
                </a:uFill>
                <a:latin typeface="Arial"/>
              </a:rPr>
              <a:t> </a:t>
            </a:r>
            <a:r>
              <a:rPr lang="en-US" sz="1200" b="0" strike="noStrike" spc="-1" dirty="0" smtClean="0">
                <a:solidFill>
                  <a:srgbClr val="000000"/>
                </a:solidFill>
                <a:uFill>
                  <a:solidFill>
                    <a:srgbClr val="FFFFFF"/>
                  </a:solidFill>
                </a:uFill>
                <a:latin typeface="Arial"/>
              </a:rPr>
              <a:t>(not shown).</a:t>
            </a:r>
          </a:p>
          <a:p>
            <a:endParaRPr lang="cs-CZ" dirty="0"/>
          </a:p>
        </p:txBody>
      </p:sp>
      <p:sp>
        <p:nvSpPr>
          <p:cNvPr id="4" name="Slide Number Placeholder 3"/>
          <p:cNvSpPr>
            <a:spLocks noGrp="1"/>
          </p:cNvSpPr>
          <p:nvPr>
            <p:ph type="sldNum" sz="quarter" idx="10"/>
          </p:nvPr>
        </p:nvSpPr>
        <p:spPr/>
        <p:txBody>
          <a:bodyPr/>
          <a:lstStyle/>
          <a:p>
            <a:fld id="{533E8A5C-21D8-4E31-A120-09C7EFC30E10}" type="slidenum">
              <a:rPr lang="cs-CZ" smtClean="0"/>
              <a:t>2</a:t>
            </a:fld>
            <a:endParaRPr lang="cs-CZ"/>
          </a:p>
        </p:txBody>
      </p:sp>
    </p:spTree>
    <p:extLst>
      <p:ext uri="{BB962C8B-B14F-4D97-AF65-F5344CB8AC3E}">
        <p14:creationId xmlns:p14="http://schemas.microsoft.com/office/powerpoint/2010/main" val="196964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cs-CZ" sz="1200" b="1" i="0" kern="1200" dirty="0" smtClean="0">
                <a:solidFill>
                  <a:schemeClr val="tx1"/>
                </a:solidFill>
                <a:effectLst/>
                <a:latin typeface="+mn-lt"/>
                <a:ea typeface="+mn-ea"/>
                <a:cs typeface="+mn-cs"/>
              </a:rPr>
              <a:t>F</a:t>
            </a:r>
            <a:r>
              <a:rPr lang="en-US" sz="1200" b="1" i="0" kern="1200" dirty="0" err="1" smtClean="0">
                <a:solidFill>
                  <a:schemeClr val="tx1"/>
                </a:solidFill>
                <a:effectLst/>
                <a:latin typeface="+mn-lt"/>
                <a:ea typeface="+mn-ea"/>
                <a:cs typeface="+mn-cs"/>
              </a:rPr>
              <a:t>eature</a:t>
            </a:r>
            <a:r>
              <a:rPr lang="en-US" sz="1200" b="1" i="0" kern="1200" dirty="0" smtClean="0">
                <a:solidFill>
                  <a:schemeClr val="tx1"/>
                </a:solidFill>
                <a:effectLst/>
                <a:latin typeface="+mn-lt"/>
                <a:ea typeface="+mn-ea"/>
                <a:cs typeface="+mn-cs"/>
              </a:rPr>
              <a:t> vector </a:t>
            </a:r>
            <a:r>
              <a:rPr lang="en-US" sz="1200" b="0" i="0" kern="1200" dirty="0" smtClean="0">
                <a:solidFill>
                  <a:schemeClr val="tx1"/>
                </a:solidFill>
                <a:effectLst/>
                <a:latin typeface="+mn-lt"/>
                <a:ea typeface="+mn-ea"/>
                <a:cs typeface="+mn-cs"/>
              </a:rPr>
              <a:t>is </a:t>
            </a:r>
            <a:r>
              <a:rPr lang="en-US" sz="1200" b="0" i="0" kern="1200" dirty="0" err="1" smtClean="0">
                <a:solidFill>
                  <a:schemeClr val="tx1"/>
                </a:solidFill>
                <a:effectLst/>
                <a:latin typeface="+mn-lt"/>
                <a:ea typeface="+mn-ea"/>
                <a:cs typeface="+mn-cs"/>
              </a:rPr>
              <a:t>vectorial</a:t>
            </a:r>
            <a:r>
              <a:rPr lang="en-US" sz="1200" b="0" i="0" kern="1200" dirty="0" smtClean="0">
                <a:solidFill>
                  <a:schemeClr val="tx1"/>
                </a:solidFill>
                <a:effectLst/>
                <a:latin typeface="+mn-lt"/>
                <a:ea typeface="+mn-ea"/>
                <a:cs typeface="+mn-cs"/>
              </a:rPr>
              <a:t> representation of objects. For example, a car can be represented by [number of wheels, door. windows, age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endParaRPr lang="cs-CZ" sz="1200" b="1" i="0" kern="1200" dirty="0" smtClean="0">
              <a:solidFill>
                <a:schemeClr val="tx1"/>
              </a:solidFill>
              <a:effectLst/>
              <a:latin typeface="+mn-lt"/>
              <a:ea typeface="+mn-ea"/>
              <a:cs typeface="+mn-cs"/>
            </a:endParaRPr>
          </a:p>
          <a:p>
            <a:pPr fontAlgn="base"/>
            <a:r>
              <a:rPr lang="cs-CZ" sz="1200" b="1" i="0" kern="1200" dirty="0" smtClean="0">
                <a:solidFill>
                  <a:schemeClr val="tx1"/>
                </a:solidFill>
                <a:effectLst/>
                <a:latin typeface="+mn-lt"/>
                <a:ea typeface="+mn-ea"/>
                <a:cs typeface="+mn-cs"/>
              </a:rPr>
              <a:t>Filter</a:t>
            </a:r>
            <a:r>
              <a:rPr lang="cs-CZ" sz="1200" b="1" i="0" kern="1200" baseline="0" dirty="0" smtClean="0">
                <a:solidFill>
                  <a:schemeClr val="tx1"/>
                </a:solidFill>
                <a:effectLst/>
                <a:latin typeface="+mn-lt"/>
                <a:ea typeface="+mn-ea"/>
                <a:cs typeface="+mn-cs"/>
              </a:rPr>
              <a:t> (aka kernel)</a:t>
            </a:r>
            <a:r>
              <a:rPr lang="cs-CZ"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function that takes feature vectors in one space and transforms them into feature vectors in another. For example given a feature vector [volume ,weight, height, width] it can return [1, volume/weight, height * width] or [height * width] or even just [volume]</a:t>
            </a:r>
            <a:endParaRPr lang="cs-CZ"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Feature map </a:t>
            </a:r>
            <a:r>
              <a:rPr lang="en-US" sz="1200" b="0" i="0" kern="1200" dirty="0" smtClean="0">
                <a:solidFill>
                  <a:schemeClr val="tx1"/>
                </a:solidFill>
                <a:effectLst/>
                <a:latin typeface="+mn-lt"/>
                <a:ea typeface="+mn-ea"/>
                <a:cs typeface="+mn-cs"/>
              </a:rPr>
              <a:t>and </a:t>
            </a:r>
            <a:r>
              <a:rPr lang="en-US" sz="1200" b="1" i="0" kern="1200" dirty="0" smtClean="0">
                <a:solidFill>
                  <a:schemeClr val="tx1"/>
                </a:solidFill>
                <a:effectLst/>
                <a:latin typeface="+mn-lt"/>
                <a:ea typeface="+mn-ea"/>
                <a:cs typeface="+mn-cs"/>
              </a:rPr>
              <a:t>activation map</a:t>
            </a:r>
            <a:r>
              <a:rPr lang="en-US" sz="1200" b="0" i="0" kern="1200" dirty="0" smtClean="0">
                <a:solidFill>
                  <a:schemeClr val="tx1"/>
                </a:solidFill>
                <a:effectLst/>
                <a:latin typeface="+mn-lt"/>
                <a:ea typeface="+mn-ea"/>
                <a:cs typeface="+mn-cs"/>
              </a:rPr>
              <a:t> mean exactly the same thing. It is called an activation map because it is a mapping that corresponds to the activation of different parts of the image, and also a feature map because it is also a mapping of where a certain kind of feature is found in the image. A high activation means a certain feature was found.</a:t>
            </a:r>
          </a:p>
          <a:p>
            <a:pPr fontAlgn="base"/>
            <a:r>
              <a:rPr lang="en-US" sz="1200" b="0" i="0" kern="1200" dirty="0" smtClean="0">
                <a:solidFill>
                  <a:schemeClr val="tx1"/>
                </a:solidFill>
                <a:effectLst/>
                <a:latin typeface="+mn-lt"/>
                <a:ea typeface="+mn-ea"/>
                <a:cs typeface="+mn-cs"/>
              </a:rPr>
              <a:t>A "rectified feature map" is just a feature map that was created using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You could possibly see the term "feature map" used for the result of the dot products because this is also really a map of where certain features are in the image, but that is not common to see.</a:t>
            </a:r>
          </a:p>
          <a:p>
            <a:pPr fontAlgn="base"/>
            <a:endParaRPr lang="en-US" sz="1200" b="0" i="0" kern="1200" dirty="0" smtClean="0">
              <a:solidFill>
                <a:schemeClr val="tx1"/>
              </a:solidFill>
              <a:effectLst/>
              <a:latin typeface="+mn-lt"/>
              <a:ea typeface="+mn-ea"/>
              <a:cs typeface="+mn-cs"/>
            </a:endParaRPr>
          </a:p>
          <a:p>
            <a:endParaRPr lang="cs-CZ" dirty="0"/>
          </a:p>
        </p:txBody>
      </p:sp>
      <p:sp>
        <p:nvSpPr>
          <p:cNvPr id="4" name="Slide Number Placeholder 3"/>
          <p:cNvSpPr>
            <a:spLocks noGrp="1"/>
          </p:cNvSpPr>
          <p:nvPr>
            <p:ph type="sldNum" sz="quarter" idx="10"/>
          </p:nvPr>
        </p:nvSpPr>
        <p:spPr/>
        <p:txBody>
          <a:bodyPr/>
          <a:lstStyle/>
          <a:p>
            <a:fld id="{533E8A5C-21D8-4E31-A120-09C7EFC30E10}" type="slidenum">
              <a:rPr lang="cs-CZ" smtClean="0"/>
              <a:t>45</a:t>
            </a:fld>
            <a:endParaRPr lang="cs-CZ"/>
          </a:p>
        </p:txBody>
      </p:sp>
    </p:spTree>
    <p:extLst>
      <p:ext uri="{BB962C8B-B14F-4D97-AF65-F5344CB8AC3E}">
        <p14:creationId xmlns:p14="http://schemas.microsoft.com/office/powerpoint/2010/main" val="2489381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A </a:t>
            </a:r>
            <a:r>
              <a:rPr lang="en-US" sz="1200" dirty="0" err="1" smtClean="0"/>
              <a:t>gener</a:t>
            </a:r>
            <a:r>
              <a:rPr lang="cs-CZ" sz="1200" dirty="0" smtClean="0"/>
              <a:t>a</a:t>
            </a:r>
            <a:r>
              <a:rPr lang="en-US" sz="1200" dirty="0" smtClean="0"/>
              <a:t>l trend as we go through the layers is the more and more abstract and specific features that are created. The chlorine atoms seem to light up in a lot of the kernels, but others focus on other features. These are only the first 6 of the features</a:t>
            </a:r>
            <a:r>
              <a:rPr lang="cs-CZ" sz="1200" dirty="0" smtClean="0"/>
              <a:t> (kernels 0-6)</a:t>
            </a:r>
            <a:r>
              <a:rPr lang="en-US" sz="1200" dirty="0" smtClean="0"/>
              <a:t> that are extracted from the images and fed forward to the dense layer</a:t>
            </a:r>
            <a:endParaRPr lang="cs-CZ" dirty="0"/>
          </a:p>
        </p:txBody>
      </p:sp>
      <p:sp>
        <p:nvSpPr>
          <p:cNvPr id="4" name="Slide Number Placeholder 3"/>
          <p:cNvSpPr>
            <a:spLocks noGrp="1"/>
          </p:cNvSpPr>
          <p:nvPr>
            <p:ph type="sldNum" sz="quarter" idx="10"/>
          </p:nvPr>
        </p:nvSpPr>
        <p:spPr/>
        <p:txBody>
          <a:bodyPr/>
          <a:lstStyle/>
          <a:p>
            <a:fld id="{533E8A5C-21D8-4E31-A120-09C7EFC30E10}" type="slidenum">
              <a:rPr lang="cs-CZ" smtClean="0"/>
              <a:t>52</a:t>
            </a:fld>
            <a:endParaRPr lang="cs-CZ"/>
          </a:p>
        </p:txBody>
      </p:sp>
    </p:spTree>
    <p:extLst>
      <p:ext uri="{BB962C8B-B14F-4D97-AF65-F5344CB8AC3E}">
        <p14:creationId xmlns:p14="http://schemas.microsoft.com/office/powerpoint/2010/main" val="1620968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Kernel == filter</a:t>
            </a:r>
            <a:endParaRPr lang="cs-CZ" dirty="0"/>
          </a:p>
        </p:txBody>
      </p:sp>
      <p:sp>
        <p:nvSpPr>
          <p:cNvPr id="4" name="Slide Number Placeholder 3"/>
          <p:cNvSpPr>
            <a:spLocks noGrp="1"/>
          </p:cNvSpPr>
          <p:nvPr>
            <p:ph type="sldNum" sz="quarter" idx="10"/>
          </p:nvPr>
        </p:nvSpPr>
        <p:spPr/>
        <p:txBody>
          <a:bodyPr/>
          <a:lstStyle/>
          <a:p>
            <a:fld id="{533E8A5C-21D8-4E31-A120-09C7EFC30E10}" type="slidenum">
              <a:rPr lang="cs-CZ" smtClean="0"/>
              <a:t>53</a:t>
            </a:fld>
            <a:endParaRPr lang="cs-CZ"/>
          </a:p>
        </p:txBody>
      </p:sp>
    </p:spTree>
    <p:extLst>
      <p:ext uri="{BB962C8B-B14F-4D97-AF65-F5344CB8AC3E}">
        <p14:creationId xmlns:p14="http://schemas.microsoft.com/office/powerpoint/2010/main" val="381636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What is reinforcement</a:t>
            </a:r>
            <a:r>
              <a:rPr lang="cs-CZ" baseline="0" dirty="0" smtClean="0"/>
              <a:t> learning?</a:t>
            </a:r>
            <a:endParaRPr lang="cs-CZ" dirty="0"/>
          </a:p>
        </p:txBody>
      </p:sp>
      <p:sp>
        <p:nvSpPr>
          <p:cNvPr id="4" name="Slide Number Placeholder 3"/>
          <p:cNvSpPr>
            <a:spLocks noGrp="1"/>
          </p:cNvSpPr>
          <p:nvPr>
            <p:ph type="sldNum" sz="quarter" idx="10"/>
          </p:nvPr>
        </p:nvSpPr>
        <p:spPr/>
        <p:txBody>
          <a:bodyPr/>
          <a:lstStyle/>
          <a:p>
            <a:fld id="{533E8A5C-21D8-4E31-A120-09C7EFC30E10}" type="slidenum">
              <a:rPr lang="cs-CZ" smtClean="0"/>
              <a:t>4</a:t>
            </a:fld>
            <a:endParaRPr lang="cs-CZ"/>
          </a:p>
        </p:txBody>
      </p:sp>
    </p:spTree>
    <p:extLst>
      <p:ext uri="{BB962C8B-B14F-4D97-AF65-F5344CB8AC3E}">
        <p14:creationId xmlns:p14="http://schemas.microsoft.com/office/powerpoint/2010/main" val="884778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 fingerprint generation process is as follows:</a:t>
            </a:r>
          </a:p>
          <a:p>
            <a:r>
              <a:rPr lang="en-US" sz="1400" b="1" dirty="0"/>
              <a:t>Initial assignment of atom identifiers</a:t>
            </a:r>
            <a:br>
              <a:rPr lang="en-US" sz="1400" b="1" dirty="0"/>
            </a:br>
            <a:r>
              <a:rPr lang="en-US" sz="1400" dirty="0"/>
              <a:t/>
            </a:r>
            <a:br>
              <a:rPr lang="en-US" sz="1400" dirty="0"/>
            </a:br>
            <a:r>
              <a:rPr lang="en-US" sz="1400" dirty="0"/>
              <a:t>The ECFP generation process begins with the assignment of an initial integer identifier to each non-hydrogen atom of the input molecule. This identifier captures some local information about the corresponding atom in such a way that various atom properties (e.g., atomic number, connection count, etc.) are packed into a single integer value using a </a:t>
            </a:r>
            <a:r>
              <a:rPr lang="en-US" sz="1400" b="1" dirty="0"/>
              <a:t>hash function</a:t>
            </a:r>
            <a:r>
              <a:rPr lang="en-US" sz="1400" dirty="0"/>
              <a:t>. </a:t>
            </a:r>
            <a:br>
              <a:rPr lang="en-US" sz="1400" dirty="0"/>
            </a:br>
            <a:r>
              <a:rPr lang="en-US" sz="1400" dirty="0"/>
              <a:t>The set of considered atom properties is an important configuration parameter of ECFPs, which can be fully customized (see </a:t>
            </a:r>
            <a:r>
              <a:rPr lang="en-US" sz="1400" dirty="0">
                <a:hlinkClick r:id="rId3"/>
              </a:rPr>
              <a:t>later</a:t>
            </a:r>
            <a:r>
              <a:rPr lang="en-US" sz="1400" dirty="0"/>
              <a:t>).</a:t>
            </a:r>
            <a:br>
              <a:rPr lang="en-US" sz="1400" dirty="0"/>
            </a:br>
            <a:r>
              <a:rPr lang="en-US" sz="1400" dirty="0"/>
              <a:t> </a:t>
            </a:r>
          </a:p>
          <a:p>
            <a:r>
              <a:rPr lang="en-US" sz="1400" b="1" dirty="0"/>
              <a:t>Iterative updating of identifiers</a:t>
            </a:r>
            <a:br>
              <a:rPr lang="en-US" sz="1400" b="1" dirty="0"/>
            </a:br>
            <a:r>
              <a:rPr lang="en-US" sz="1400" dirty="0"/>
              <a:t/>
            </a:r>
            <a:br>
              <a:rPr lang="en-US" sz="1400" dirty="0"/>
            </a:br>
            <a:r>
              <a:rPr lang="en-US" sz="1400" dirty="0"/>
              <a:t>After that, a number of iterations are performed to combine the initial atom identifiers with identifiers of neighboring atoms until a specified </a:t>
            </a:r>
            <a:r>
              <a:rPr lang="en-US" sz="1400" b="1" dirty="0"/>
              <a:t>diameter</a:t>
            </a:r>
            <a:r>
              <a:rPr lang="en-US" sz="1400" dirty="0"/>
              <a:t> is reached. Each iteration captures larger and larger circular neighborhoods around each atom, which are then encoded into single integer values using a suitable hashing method and these identifiers are collected into a list.</a:t>
            </a:r>
          </a:p>
          <a:p>
            <a:endParaRPr lang="cs-CZ" dirty="0" smtClean="0"/>
          </a:p>
          <a:p>
            <a:r>
              <a:rPr lang="en-US" sz="1400" dirty="0"/>
              <a:t>If the identifier counts should be kept, then this step is modified to store each integer identifier as many times as the corresponding </a:t>
            </a:r>
            <a:r>
              <a:rPr lang="en-US" sz="1400" dirty="0" err="1"/>
              <a:t>substructural</a:t>
            </a:r>
            <a:r>
              <a:rPr lang="en-US" sz="1400" dirty="0"/>
              <a:t> feature occurs in the molecule. The final step of the generation process is the removal of multiple identifier representations of equivalent atom neighborhoods. Two neighborhoods are considered to be equivalent if they contain exactly the same set of bonds or their hashed integer identifiers are the same. </a:t>
            </a:r>
            <a:endParaRPr lang="cs-CZ" sz="1400" dirty="0"/>
          </a:p>
          <a:p>
            <a:endParaRPr lang="cs-CZ" sz="1400" dirty="0"/>
          </a:p>
          <a:p>
            <a:r>
              <a:rPr lang="en-US" sz="1400" b="1" dirty="0"/>
              <a:t>Duplication removal </a:t>
            </a:r>
            <a:endParaRPr lang="en-US" sz="1400" dirty="0"/>
          </a:p>
          <a:p>
            <a:r>
              <a:rPr lang="en-US" sz="1400" dirty="0"/>
              <a:t>If the identifier counts should be kept, then this step is modified to store each integer identifier as many times as the corresponding </a:t>
            </a:r>
            <a:r>
              <a:rPr lang="en-US" sz="1400" dirty="0" err="1"/>
              <a:t>substructural</a:t>
            </a:r>
            <a:r>
              <a:rPr lang="en-US" sz="1400" dirty="0"/>
              <a:t> feature occurs in the molecule. The final step of the generation process is the removal of multiple identifier representations of equivalent atom neighborhoods. Two neighborhoods are considered to be equivalent if they contain exactly the same set of bonds or their hashed integer identifiers are the same. </a:t>
            </a:r>
          </a:p>
          <a:p>
            <a:r>
              <a:rPr lang="en-US" sz="1400" dirty="0"/>
              <a:t> </a:t>
            </a:r>
          </a:p>
          <a:p>
            <a:r>
              <a:rPr lang="en-US" sz="1400" dirty="0"/>
              <a:t>The </a:t>
            </a:r>
            <a:r>
              <a:rPr lang="en-US" sz="1400" dirty="0">
                <a:hlinkClick r:id="rId4"/>
              </a:rPr>
              <a:t>following figures</a:t>
            </a:r>
            <a:r>
              <a:rPr lang="en-US" sz="1400" dirty="0"/>
              <a:t> illustrate the whole ECFP generation process, including the derivation of the fixed length bit string from the identifier list representation.</a:t>
            </a:r>
          </a:p>
          <a:p>
            <a:endParaRPr lang="cs-CZ" dirty="0"/>
          </a:p>
        </p:txBody>
      </p:sp>
      <p:sp>
        <p:nvSpPr>
          <p:cNvPr id="4" name="Slide Number Placeholder 3"/>
          <p:cNvSpPr>
            <a:spLocks noGrp="1"/>
          </p:cNvSpPr>
          <p:nvPr>
            <p:ph type="sldNum" sz="quarter" idx="10"/>
          </p:nvPr>
        </p:nvSpPr>
        <p:spPr/>
        <p:txBody>
          <a:bodyPr/>
          <a:lstStyle/>
          <a:p>
            <a:fld id="{73717C83-2FF8-405F-8A9E-452E8674C06E}" type="slidenum">
              <a:rPr lang="cs-CZ" smtClean="0"/>
              <a:t>9</a:t>
            </a:fld>
            <a:endParaRPr lang="cs-CZ"/>
          </a:p>
        </p:txBody>
      </p:sp>
    </p:spTree>
    <p:extLst>
      <p:ext uri="{BB962C8B-B14F-4D97-AF65-F5344CB8AC3E}">
        <p14:creationId xmlns:p14="http://schemas.microsoft.com/office/powerpoint/2010/main" val="144787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While molecules are 3D entities, the pharmacophore representation reduces a molecule to a collection of features at the 2D or 3D level.</a:t>
            </a:r>
            <a:r>
              <a:rPr lang="en-US" sz="1400" u="sng" baseline="30000" dirty="0">
                <a:hlinkClick r:id="rId3"/>
              </a:rPr>
              <a:t>47</a:t>
            </a:r>
            <a:r>
              <a:rPr lang="en-US" sz="1400" baseline="30000" dirty="0"/>
              <a:t>,</a:t>
            </a:r>
            <a:r>
              <a:rPr lang="en-US" sz="1400" u="sng" baseline="30000" dirty="0">
                <a:hlinkClick r:id="rId4"/>
              </a:rPr>
              <a:t>48</a:t>
            </a:r>
            <a:r>
              <a:rPr lang="en-US" sz="1400" dirty="0"/>
              <a:t> A pharmacophore fingerprint is an extension of this concept, and typically annotates a molecule as a unique data string. All possible three-point or four-point sets of pharmacophore features (points) are enumerated for each ligand.</a:t>
            </a:r>
            <a:r>
              <a:rPr lang="en-US" sz="1400" u="sng" baseline="30000" dirty="0">
                <a:hlinkClick r:id="rId5"/>
              </a:rPr>
              <a:t>49</a:t>
            </a:r>
            <a:r>
              <a:rPr lang="en-US" sz="1400" dirty="0"/>
              <a:t> The distance between the feature points is counted in bonds (for topological fingerprints), or by distance-binning when using 3D fingerprints (</a:t>
            </a:r>
            <a:r>
              <a:rPr lang="en-US" sz="1400" u="sng" dirty="0">
                <a:hlinkClick r:id="rId6"/>
              </a:rPr>
              <a:t>Figure 1</a:t>
            </a:r>
            <a:r>
              <a:rPr lang="en-US" sz="1400" dirty="0"/>
              <a:t>). The resulting fingerprint is a string describing the frequency of every possible combination at predefined positions within the string. Several variants of pharmacophore fingerprints have been designed and are frequently used.</a:t>
            </a:r>
            <a:endParaRPr lang="cs-CZ" sz="1400" b="1" dirty="0"/>
          </a:p>
          <a:p>
            <a:endParaRPr lang="cs-CZ" sz="1400" b="1" dirty="0"/>
          </a:p>
          <a:p>
            <a:r>
              <a:rPr lang="en-US" sz="1400" b="1" dirty="0"/>
              <a:t>Notes:</a:t>
            </a:r>
            <a:r>
              <a:rPr lang="en-US" sz="1400" dirty="0"/>
              <a:t> A pharmacophore fingerprint is the representation of a small molecule ligand (</a:t>
            </a:r>
            <a:r>
              <a:rPr lang="en-US" sz="1400" b="1" dirty="0"/>
              <a:t>A</a:t>
            </a:r>
            <a:r>
              <a:rPr lang="en-US" sz="1400" dirty="0"/>
              <a:t>) annotated with </a:t>
            </a:r>
            <a:r>
              <a:rPr lang="en-US" sz="1400" b="1" dirty="0"/>
              <a:t>molecular interaction features </a:t>
            </a:r>
            <a:r>
              <a:rPr lang="en-US" sz="1400" dirty="0"/>
              <a:t>(</a:t>
            </a:r>
            <a:r>
              <a:rPr lang="en-US" sz="1400" b="1" dirty="0"/>
              <a:t>B</a:t>
            </a:r>
            <a:r>
              <a:rPr lang="en-US" sz="1400" dirty="0"/>
              <a:t>) into a string. Typically, every possible three- (or four-) point combination of molecular interaction features (</a:t>
            </a:r>
            <a:r>
              <a:rPr lang="en-US" sz="1400" b="1" dirty="0"/>
              <a:t>C</a:t>
            </a:r>
            <a:r>
              <a:rPr lang="en-US" sz="1400" dirty="0"/>
              <a:t>), with different distances between the features, calculated either through space or by the number of bond lengths (</a:t>
            </a:r>
            <a:r>
              <a:rPr lang="en-US" sz="1400" b="1" dirty="0"/>
              <a:t>D</a:t>
            </a:r>
            <a:r>
              <a:rPr lang="en-US" sz="1400" dirty="0"/>
              <a:t>), is calculated and the frequency of occurrence is stored in a string (</a:t>
            </a:r>
            <a:r>
              <a:rPr lang="en-US" sz="1400" b="1" dirty="0"/>
              <a:t>E</a:t>
            </a:r>
            <a:r>
              <a:rPr lang="en-US" sz="1400" dirty="0"/>
              <a:t>). Such strings are useful for the easy comparison of similarity between multiple molecules.</a:t>
            </a:r>
            <a:endParaRPr lang="cs-CZ" dirty="0"/>
          </a:p>
        </p:txBody>
      </p:sp>
      <p:sp>
        <p:nvSpPr>
          <p:cNvPr id="4" name="Slide Number Placeholder 3"/>
          <p:cNvSpPr>
            <a:spLocks noGrp="1"/>
          </p:cNvSpPr>
          <p:nvPr>
            <p:ph type="sldNum" sz="quarter" idx="10"/>
          </p:nvPr>
        </p:nvSpPr>
        <p:spPr/>
        <p:txBody>
          <a:bodyPr/>
          <a:lstStyle/>
          <a:p>
            <a:fld id="{73717C83-2FF8-405F-8A9E-452E8674C06E}" type="slidenum">
              <a:rPr lang="cs-CZ" smtClean="0"/>
              <a:t>10</a:t>
            </a:fld>
            <a:endParaRPr lang="cs-CZ"/>
          </a:p>
        </p:txBody>
      </p:sp>
    </p:spTree>
    <p:extLst>
      <p:ext uri="{BB962C8B-B14F-4D97-AF65-F5344CB8AC3E}">
        <p14:creationId xmlns:p14="http://schemas.microsoft.com/office/powerpoint/2010/main" val="552266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tanh = hyperbolic tangent</a:t>
            </a:r>
            <a:endParaRPr lang="cs-CZ" dirty="0"/>
          </a:p>
        </p:txBody>
      </p:sp>
      <p:sp>
        <p:nvSpPr>
          <p:cNvPr id="4" name="Slide Number Placeholder 3"/>
          <p:cNvSpPr>
            <a:spLocks noGrp="1"/>
          </p:cNvSpPr>
          <p:nvPr>
            <p:ph type="sldNum" sz="quarter" idx="10"/>
          </p:nvPr>
        </p:nvSpPr>
        <p:spPr/>
        <p:txBody>
          <a:bodyPr/>
          <a:lstStyle/>
          <a:p>
            <a:fld id="{533E8A5C-21D8-4E31-A120-09C7EFC30E10}" type="slidenum">
              <a:rPr lang="cs-CZ" smtClean="0"/>
              <a:t>15</a:t>
            </a:fld>
            <a:endParaRPr lang="cs-CZ"/>
          </a:p>
        </p:txBody>
      </p:sp>
    </p:spTree>
    <p:extLst>
      <p:ext uri="{BB962C8B-B14F-4D97-AF65-F5344CB8AC3E}">
        <p14:creationId xmlns:p14="http://schemas.microsoft.com/office/powerpoint/2010/main" val="314311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smtClean="0">
                <a:solidFill>
                  <a:srgbClr val="000000"/>
                </a:solidFill>
                <a:uFill>
                  <a:solidFill>
                    <a:srgbClr val="FFFFFF"/>
                  </a:solidFill>
                </a:uFill>
                <a:latin typeface="Arial"/>
              </a:rPr>
              <a:t>Deep neural networks are typically trained, by updating and adjusting neurons weights and biases, utilizing the supervised learning back-propagation algorithm in conjunction with optimization technique such as stochastic gradient descent [29, 30]. Regularization techniques, such as Dropout, were introduced to reduce over-fitting and improve generalization [31]. Dropout regularization technique was proposed to address the problem of over-fitting by preventing neurons co-adaption. Recent advances in GPU computing capabilities has allowed complex deep learning architecture to be trained in reasonable amount of time [32].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strike="noStrike" spc="-1" dirty="0" smtClean="0">
              <a:solidFill>
                <a:srgbClr val="000000"/>
              </a:solidFill>
              <a:uFill>
                <a:solidFill>
                  <a:srgbClr val="FFFFFF"/>
                </a:solidFill>
              </a:uFill>
              <a:latin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strike="noStrike" spc="-1" dirty="0" err="1" smtClean="0">
                <a:solidFill>
                  <a:srgbClr val="000000"/>
                </a:solidFill>
                <a:uFill>
                  <a:solidFill>
                    <a:srgbClr val="FFFFFF"/>
                  </a:solidFill>
                </a:uFill>
                <a:latin typeface="Arial"/>
              </a:rPr>
              <a:t>Koutsoukas</a:t>
            </a:r>
            <a:r>
              <a:rPr lang="en-US" sz="1200" b="1" strike="noStrike" spc="-1" dirty="0" smtClean="0">
                <a:solidFill>
                  <a:srgbClr val="000000"/>
                </a:solidFill>
                <a:uFill>
                  <a:solidFill>
                    <a:srgbClr val="FFFFFF"/>
                  </a:solidFill>
                </a:uFill>
                <a:latin typeface="Arial"/>
              </a:rPr>
              <a:t> A. et al., Journal of Cheminformatics 2017 9:42</a:t>
            </a:r>
            <a:endParaRPr lang="en-US" sz="1200" b="0" strike="noStrike" spc="-1" dirty="0" smtClean="0">
              <a:solidFill>
                <a:srgbClr val="000000"/>
              </a:solidFill>
              <a:uFill>
                <a:solidFill>
                  <a:srgbClr val="FFFFFF"/>
                </a:solidFill>
              </a:uFill>
              <a:latin typeface="Arial"/>
            </a:endParaRPr>
          </a:p>
          <a:p>
            <a:endParaRPr lang="cs-CZ" dirty="0"/>
          </a:p>
        </p:txBody>
      </p:sp>
      <p:sp>
        <p:nvSpPr>
          <p:cNvPr id="4" name="Slide Number Placeholder 3"/>
          <p:cNvSpPr>
            <a:spLocks noGrp="1"/>
          </p:cNvSpPr>
          <p:nvPr>
            <p:ph type="sldNum" sz="quarter" idx="10"/>
          </p:nvPr>
        </p:nvSpPr>
        <p:spPr/>
        <p:txBody>
          <a:bodyPr/>
          <a:lstStyle/>
          <a:p>
            <a:fld id="{533E8A5C-21D8-4E31-A120-09C7EFC30E10}" type="slidenum">
              <a:rPr lang="cs-CZ" smtClean="0"/>
              <a:t>17</a:t>
            </a:fld>
            <a:endParaRPr lang="cs-CZ"/>
          </a:p>
        </p:txBody>
      </p:sp>
    </p:spTree>
    <p:extLst>
      <p:ext uri="{BB962C8B-B14F-4D97-AF65-F5344CB8AC3E}">
        <p14:creationId xmlns:p14="http://schemas.microsoft.com/office/powerpoint/2010/main" val="310618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smtClean="0">
                <a:solidFill>
                  <a:srgbClr val="000000"/>
                </a:solidFill>
                <a:uFill>
                  <a:solidFill>
                    <a:srgbClr val="FFFFFF"/>
                  </a:solidFill>
                </a:uFill>
                <a:latin typeface="Arial"/>
              </a:rPr>
              <a:t>Here </a:t>
            </a:r>
            <a:r>
              <a:rPr lang="en-US" sz="1200" b="1" strike="noStrike" spc="-1" dirty="0" err="1" smtClean="0">
                <a:solidFill>
                  <a:srgbClr val="000000"/>
                </a:solidFill>
                <a:uFill>
                  <a:solidFill>
                    <a:srgbClr val="FFFFFF"/>
                  </a:solidFill>
                </a:uFill>
                <a:latin typeface="Arial"/>
              </a:rPr>
              <a:t>wnew</a:t>
            </a:r>
            <a:r>
              <a:rPr lang="en-US" sz="1200" b="0" strike="noStrike" spc="-1" dirty="0" smtClean="0">
                <a:solidFill>
                  <a:srgbClr val="000000"/>
                </a:solidFill>
                <a:uFill>
                  <a:solidFill>
                    <a:srgbClr val="FFFFFF"/>
                  </a:solidFill>
                </a:uFill>
                <a:latin typeface="Arial"/>
              </a:rPr>
              <a:t> denotes the new w position, </a:t>
            </a:r>
            <a:r>
              <a:rPr lang="en-US" sz="1200" b="1" strike="noStrike" spc="-1" dirty="0" err="1" smtClean="0">
                <a:solidFill>
                  <a:srgbClr val="000000"/>
                </a:solidFill>
                <a:uFill>
                  <a:solidFill>
                    <a:srgbClr val="FFFFFF"/>
                  </a:solidFill>
                </a:uFill>
                <a:latin typeface="Arial"/>
              </a:rPr>
              <a:t>wold</a:t>
            </a:r>
            <a:r>
              <a:rPr lang="en-US" sz="1200" b="0" strike="noStrike" spc="-1" dirty="0" smtClean="0">
                <a:solidFill>
                  <a:srgbClr val="000000"/>
                </a:solidFill>
                <a:uFill>
                  <a:solidFill>
                    <a:srgbClr val="FFFFFF"/>
                  </a:solidFill>
                </a:uFill>
                <a:latin typeface="Arial"/>
              </a:rPr>
              <a:t> denotes the current or old w position, </a:t>
            </a:r>
            <a:r>
              <a:rPr lang="en-US" sz="1200" b="1" strike="noStrike" spc="-1" dirty="0" smtClean="0">
                <a:solidFill>
                  <a:srgbClr val="000000"/>
                </a:solidFill>
                <a:uFill>
                  <a:solidFill>
                    <a:srgbClr val="FFFFFF"/>
                  </a:solidFill>
                </a:uFill>
                <a:latin typeface="Arial"/>
              </a:rPr>
              <a:t>∇error</a:t>
            </a:r>
            <a:r>
              <a:rPr lang="en-US" sz="1200" b="0" strike="noStrike" spc="-1" dirty="0" smtClean="0">
                <a:solidFill>
                  <a:srgbClr val="000000"/>
                </a:solidFill>
                <a:uFill>
                  <a:solidFill>
                    <a:srgbClr val="FFFFFF"/>
                  </a:solidFill>
                </a:uFill>
                <a:latin typeface="Arial"/>
              </a:rPr>
              <a:t> is the gradient of the error at </a:t>
            </a:r>
            <a:r>
              <a:rPr lang="en-US" sz="1200" b="1" strike="noStrike" spc="-1" dirty="0" err="1" smtClean="0">
                <a:solidFill>
                  <a:srgbClr val="000000"/>
                </a:solidFill>
                <a:uFill>
                  <a:solidFill>
                    <a:srgbClr val="FFFFFF"/>
                  </a:solidFill>
                </a:uFill>
                <a:latin typeface="Arial"/>
              </a:rPr>
              <a:t>wold</a:t>
            </a:r>
            <a:r>
              <a:rPr lang="en-US" sz="1200" b="0" strike="noStrike" spc="-1" dirty="0" smtClean="0">
                <a:solidFill>
                  <a:srgbClr val="000000"/>
                </a:solidFill>
                <a:uFill>
                  <a:solidFill>
                    <a:srgbClr val="FFFFFF"/>
                  </a:solidFill>
                </a:uFill>
                <a:latin typeface="Arial"/>
              </a:rPr>
              <a:t> and </a:t>
            </a:r>
            <a:r>
              <a:rPr lang="en-US" sz="1200" b="1" strike="noStrike" spc="-1" dirty="0" smtClean="0">
                <a:solidFill>
                  <a:srgbClr val="000000"/>
                </a:solidFill>
                <a:uFill>
                  <a:solidFill>
                    <a:srgbClr val="FFFFFF"/>
                  </a:solidFill>
                </a:uFill>
                <a:latin typeface="Arial"/>
              </a:rPr>
              <a:t>α</a:t>
            </a:r>
            <a:r>
              <a:rPr lang="en-US" sz="1200" b="0" strike="noStrike" spc="-1" dirty="0" smtClean="0">
                <a:solidFill>
                  <a:srgbClr val="000000"/>
                </a:solidFill>
                <a:uFill>
                  <a:solidFill>
                    <a:srgbClr val="FFFFFF"/>
                  </a:solidFill>
                </a:uFill>
                <a:latin typeface="Arial"/>
              </a:rPr>
              <a:t> is the step size. The </a:t>
            </a:r>
            <a:r>
              <a:rPr lang="en-US" sz="1200" b="1" strike="noStrike" spc="-1" dirty="0" smtClean="0">
                <a:solidFill>
                  <a:srgbClr val="000000"/>
                </a:solidFill>
                <a:uFill>
                  <a:solidFill>
                    <a:srgbClr val="FFFFFF"/>
                  </a:solidFill>
                </a:uFill>
                <a:latin typeface="Arial"/>
              </a:rPr>
              <a:t>step size α</a:t>
            </a:r>
            <a:r>
              <a:rPr lang="en-US" sz="1200" b="0" strike="noStrike" spc="-1" dirty="0" smtClean="0">
                <a:solidFill>
                  <a:srgbClr val="000000"/>
                </a:solidFill>
                <a:uFill>
                  <a:solidFill>
                    <a:srgbClr val="FFFFFF"/>
                  </a:solidFill>
                </a:uFill>
                <a:latin typeface="Arial"/>
              </a:rPr>
              <a:t> will determine how </a:t>
            </a:r>
            <a:r>
              <a:rPr lang="en-US" sz="1200" b="0" u="sng" strike="noStrike" spc="-1" dirty="0" smtClean="0">
                <a:solidFill>
                  <a:srgbClr val="000000"/>
                </a:solidFill>
                <a:uFill>
                  <a:solidFill>
                    <a:srgbClr val="FFFFFF"/>
                  </a:solidFill>
                </a:uFill>
                <a:latin typeface="Arial"/>
              </a:rPr>
              <a:t>quickly the solution converges on the minimum error. </a:t>
            </a:r>
          </a:p>
          <a:p>
            <a:endParaRPr lang="cs-CZ" u="sng" dirty="0"/>
          </a:p>
        </p:txBody>
      </p:sp>
      <p:sp>
        <p:nvSpPr>
          <p:cNvPr id="4" name="Slide Number Placeholder 3"/>
          <p:cNvSpPr>
            <a:spLocks noGrp="1"/>
          </p:cNvSpPr>
          <p:nvPr>
            <p:ph type="sldNum" sz="quarter" idx="10"/>
          </p:nvPr>
        </p:nvSpPr>
        <p:spPr/>
        <p:txBody>
          <a:bodyPr/>
          <a:lstStyle/>
          <a:p>
            <a:fld id="{533E8A5C-21D8-4E31-A120-09C7EFC30E10}" type="slidenum">
              <a:rPr lang="cs-CZ" smtClean="0"/>
              <a:t>20</a:t>
            </a:fld>
            <a:endParaRPr lang="cs-CZ"/>
          </a:p>
        </p:txBody>
      </p:sp>
    </p:spTree>
    <p:extLst>
      <p:ext uri="{BB962C8B-B14F-4D97-AF65-F5344CB8AC3E}">
        <p14:creationId xmlns:p14="http://schemas.microsoft.com/office/powerpoint/2010/main" val="1025616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strike="noStrike" spc="-1" dirty="0" smtClean="0">
                <a:solidFill>
                  <a:srgbClr val="000000"/>
                </a:solidFill>
                <a:uFill>
                  <a:solidFill>
                    <a:srgbClr val="FFFFFF"/>
                  </a:solidFill>
                </a:uFill>
                <a:latin typeface="Arial"/>
              </a:rPr>
              <a:t>BACKWARD PROPAGATION: </a:t>
            </a:r>
            <a:r>
              <a:rPr lang="en-US" sz="1200" b="0" strike="noStrike" spc="-1" dirty="0" smtClean="0">
                <a:solidFill>
                  <a:srgbClr val="000000"/>
                </a:solidFill>
                <a:uFill>
                  <a:solidFill>
                    <a:srgbClr val="FFFFFF"/>
                  </a:solidFill>
                </a:uFill>
                <a:latin typeface="Arial"/>
              </a:rPr>
              <a:t>calculates the gradient of a loss function.</a:t>
            </a:r>
          </a:p>
          <a:p>
            <a:endParaRPr lang="cs-CZ" dirty="0"/>
          </a:p>
        </p:txBody>
      </p:sp>
      <p:sp>
        <p:nvSpPr>
          <p:cNvPr id="4" name="Slide Number Placeholder 3"/>
          <p:cNvSpPr>
            <a:spLocks noGrp="1"/>
          </p:cNvSpPr>
          <p:nvPr>
            <p:ph type="sldNum" sz="quarter" idx="10"/>
          </p:nvPr>
        </p:nvSpPr>
        <p:spPr/>
        <p:txBody>
          <a:bodyPr/>
          <a:lstStyle/>
          <a:p>
            <a:fld id="{533E8A5C-21D8-4E31-A120-09C7EFC30E10}" type="slidenum">
              <a:rPr lang="cs-CZ" smtClean="0"/>
              <a:t>26</a:t>
            </a:fld>
            <a:endParaRPr lang="cs-CZ"/>
          </a:p>
        </p:txBody>
      </p:sp>
    </p:spTree>
    <p:extLst>
      <p:ext uri="{BB962C8B-B14F-4D97-AF65-F5344CB8AC3E}">
        <p14:creationId xmlns:p14="http://schemas.microsoft.com/office/powerpoint/2010/main" val="1524439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Basically, during the training, your cost function compares your outcomes (red circles on the image below) to your desired output.</a:t>
            </a:r>
          </a:p>
          <a:p>
            <a:r>
              <a:rPr lang="en-US" sz="1200" b="0" i="0" kern="1200" dirty="0" smtClean="0">
                <a:solidFill>
                  <a:schemeClr val="tx1"/>
                </a:solidFill>
                <a:effectLst/>
                <a:latin typeface="+mn-lt"/>
                <a:ea typeface="+mn-ea"/>
                <a:cs typeface="+mn-cs"/>
              </a:rPr>
              <a:t>As a result, you have these values throughout the time series, for every single one of these red circles.</a:t>
            </a:r>
            <a:endParaRPr lang="cs-CZ" sz="1200" b="0" i="0" kern="1200" dirty="0" smtClean="0">
              <a:solidFill>
                <a:schemeClr val="tx1"/>
              </a:solidFill>
              <a:effectLst/>
              <a:latin typeface="+mn-lt"/>
              <a:ea typeface="+mn-ea"/>
              <a:cs typeface="+mn-cs"/>
            </a:endParaRPr>
          </a:p>
          <a:p>
            <a:endParaRPr lang="cs-CZ"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You’ve calculated the cost function e</a:t>
            </a:r>
            <a:r>
              <a:rPr lang="en-US" sz="1200" b="0" i="0" kern="1200" baseline="-2500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 and now you want to propagate your cost function back through the network because you need to update the weights.</a:t>
            </a:r>
            <a:endParaRPr lang="cs-CZ"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Essentially, every single neuron that participated in the calculation of the output, associated with this cost function, should have its weight updated in order to minimize that error. And the thing with RNNs is that it’s not just the neurons directly below this output layer that contributed but all of the neurons far back in time. So, you have to propagate all the way back through time to these neurons.</a:t>
            </a:r>
          </a:p>
          <a:p>
            <a:endParaRPr lang="cs-CZ" sz="1200" b="0" i="0" kern="1200" dirty="0" smtClean="0">
              <a:solidFill>
                <a:schemeClr val="tx1"/>
              </a:solidFill>
              <a:effectLst/>
              <a:latin typeface="+mn-lt"/>
              <a:ea typeface="+mn-ea"/>
              <a:cs typeface="+mn-cs"/>
            </a:endParaRPr>
          </a:p>
          <a:p>
            <a:endParaRPr lang="cs-CZ"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we know, weights are assigned at the start of the neural network with the random values, which are </a:t>
            </a:r>
            <a:r>
              <a:rPr lang="en-US" sz="1200" b="1" i="0" kern="1200" dirty="0" smtClean="0">
                <a:solidFill>
                  <a:schemeClr val="tx1"/>
                </a:solidFill>
                <a:effectLst/>
                <a:latin typeface="+mn-lt"/>
                <a:ea typeface="+mn-ea"/>
                <a:cs typeface="+mn-cs"/>
              </a:rPr>
              <a:t>close to zero</a:t>
            </a:r>
            <a:r>
              <a:rPr lang="en-US" sz="1200" b="0" i="0" kern="1200" dirty="0" smtClean="0">
                <a:solidFill>
                  <a:schemeClr val="tx1"/>
                </a:solidFill>
                <a:effectLst/>
                <a:latin typeface="+mn-lt"/>
                <a:ea typeface="+mn-ea"/>
                <a:cs typeface="+mn-cs"/>
              </a:rPr>
              <a:t>, and from there the network trains them up. But, when you start with </a:t>
            </a:r>
            <a:r>
              <a:rPr lang="en-US" sz="1200" b="0" i="1" kern="1200" dirty="0" err="1" smtClean="0">
                <a:solidFill>
                  <a:schemeClr val="tx1"/>
                </a:solidFill>
                <a:effectLst/>
                <a:latin typeface="+mn-lt"/>
                <a:ea typeface="+mn-ea"/>
                <a:cs typeface="+mn-cs"/>
              </a:rPr>
              <a:t>w</a:t>
            </a:r>
            <a:r>
              <a:rPr lang="en-US" sz="1200" b="0" i="1" kern="1200" baseline="-25000" dirty="0" err="1" smtClean="0">
                <a:solidFill>
                  <a:schemeClr val="tx1"/>
                </a:solidFill>
                <a:effectLst/>
                <a:latin typeface="+mn-lt"/>
                <a:ea typeface="+mn-ea"/>
                <a:cs typeface="+mn-cs"/>
              </a:rPr>
              <a:t>rec</a:t>
            </a:r>
            <a:r>
              <a:rPr lang="en-US" sz="1200" b="0" i="0" kern="1200" dirty="0" smtClean="0">
                <a:solidFill>
                  <a:schemeClr val="tx1"/>
                </a:solidFill>
                <a:effectLst/>
                <a:latin typeface="+mn-lt"/>
                <a:ea typeface="+mn-ea"/>
                <a:cs typeface="+mn-cs"/>
              </a:rPr>
              <a:t> close to zero and multiply </a:t>
            </a:r>
            <a:r>
              <a:rPr lang="en-US" sz="1200" b="0" i="1" kern="1200" dirty="0" err="1" smtClean="0">
                <a:solidFill>
                  <a:schemeClr val="tx1"/>
                </a:solidFill>
                <a:effectLst/>
                <a:latin typeface="+mn-lt"/>
                <a:ea typeface="+mn-ea"/>
                <a:cs typeface="+mn-cs"/>
              </a:rPr>
              <a:t>x</a:t>
            </a:r>
            <a:r>
              <a:rPr lang="en-US" sz="1200" b="0" i="1" kern="1200" baseline="-25000" dirty="0" err="1"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x</a:t>
            </a:r>
            <a:r>
              <a:rPr lang="en-US" sz="1200" b="0" i="1" kern="1200" baseline="-25000" dirty="0" smtClean="0">
                <a:solidFill>
                  <a:schemeClr val="tx1"/>
                </a:solidFill>
                <a:effectLst/>
                <a:latin typeface="+mn-lt"/>
                <a:ea typeface="+mn-ea"/>
                <a:cs typeface="+mn-cs"/>
              </a:rPr>
              <a:t>t-1</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x</a:t>
            </a:r>
            <a:r>
              <a:rPr lang="en-US" sz="1200" b="0" i="1" kern="1200" baseline="-25000" dirty="0" smtClean="0">
                <a:solidFill>
                  <a:schemeClr val="tx1"/>
                </a:solidFill>
                <a:effectLst/>
                <a:latin typeface="+mn-lt"/>
                <a:ea typeface="+mn-ea"/>
                <a:cs typeface="+mn-cs"/>
              </a:rPr>
              <a:t>t-2</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x</a:t>
            </a:r>
            <a:r>
              <a:rPr lang="en-US" sz="1200" b="0" i="1" kern="1200" baseline="-25000" dirty="0" smtClean="0">
                <a:solidFill>
                  <a:schemeClr val="tx1"/>
                </a:solidFill>
                <a:effectLst/>
                <a:latin typeface="+mn-lt"/>
                <a:ea typeface="+mn-ea"/>
                <a:cs typeface="+mn-cs"/>
              </a:rPr>
              <a:t>t-3</a:t>
            </a:r>
            <a:r>
              <a:rPr lang="en-US" sz="1200" b="0" i="0" kern="1200" dirty="0" smtClean="0">
                <a:solidFill>
                  <a:schemeClr val="tx1"/>
                </a:solidFill>
                <a:effectLst/>
                <a:latin typeface="+mn-lt"/>
                <a:ea typeface="+mn-ea"/>
                <a:cs typeface="+mn-cs"/>
              </a:rPr>
              <a:t>, … by this value, your gradient becomes less and less with each multiplication.</a:t>
            </a:r>
          </a:p>
          <a:p>
            <a:r>
              <a:rPr lang="en-US" sz="1200" b="1" i="0" u="none" strike="noStrike" kern="1200" dirty="0" smtClean="0">
                <a:solidFill>
                  <a:schemeClr val="tx1"/>
                </a:solidFill>
                <a:effectLst/>
                <a:latin typeface="+mn-lt"/>
                <a:ea typeface="+mn-ea"/>
                <a:cs typeface="+mn-cs"/>
                <a:hlinkClick r:id="rId3"/>
              </a:rPr>
              <a:t/>
            </a:r>
            <a:br>
              <a:rPr lang="en-US" sz="1200" b="1" i="0" u="none" strike="noStrike" kern="1200" dirty="0" smtClean="0">
                <a:solidFill>
                  <a:schemeClr val="tx1"/>
                </a:solidFill>
                <a:effectLst/>
                <a:latin typeface="+mn-lt"/>
                <a:ea typeface="+mn-ea"/>
                <a:cs typeface="+mn-cs"/>
                <a:hlinkClick r:id="rId3"/>
              </a:rPr>
            </a:br>
            <a:endParaRPr lang="cs-CZ" dirty="0"/>
          </a:p>
        </p:txBody>
      </p:sp>
      <p:sp>
        <p:nvSpPr>
          <p:cNvPr id="4" name="Slide Number Placeholder 3"/>
          <p:cNvSpPr>
            <a:spLocks noGrp="1"/>
          </p:cNvSpPr>
          <p:nvPr>
            <p:ph type="sldNum" sz="quarter" idx="10"/>
          </p:nvPr>
        </p:nvSpPr>
        <p:spPr/>
        <p:txBody>
          <a:bodyPr/>
          <a:lstStyle/>
          <a:p>
            <a:fld id="{533E8A5C-21D8-4E31-A120-09C7EFC30E10}" type="slidenum">
              <a:rPr lang="cs-CZ" smtClean="0"/>
              <a:t>37</a:t>
            </a:fld>
            <a:endParaRPr lang="cs-CZ"/>
          </a:p>
        </p:txBody>
      </p:sp>
    </p:spTree>
    <p:extLst>
      <p:ext uri="{BB962C8B-B14F-4D97-AF65-F5344CB8AC3E}">
        <p14:creationId xmlns:p14="http://schemas.microsoft.com/office/powerpoint/2010/main" val="334415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7" name="Picture 36"/>
          <p:cNvPicPr/>
          <p:nvPr/>
        </p:nvPicPr>
        <p:blipFill>
          <a:blip r:embed="rId2"/>
          <a:stretch/>
        </p:blipFill>
        <p:spPr>
          <a:xfrm>
            <a:off x="2292120" y="1768680"/>
            <a:ext cx="5495040" cy="4384440"/>
          </a:xfrm>
          <a:prstGeom prst="rect">
            <a:avLst/>
          </a:prstGeom>
          <a:ln>
            <a:noFill/>
          </a:ln>
        </p:spPr>
      </p:pic>
      <p:pic>
        <p:nvPicPr>
          <p:cNvPr id="38" name="Picture 37"/>
          <p:cNvPicPr/>
          <p:nvPr/>
        </p:nvPicPr>
        <p:blipFill>
          <a:blip r:embed="rId2"/>
          <a:stretch/>
        </p:blipFill>
        <p:spPr>
          <a:xfrm>
            <a:off x="2292120" y="1768680"/>
            <a:ext cx="5495040" cy="43844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32A7C0-97D9-4FD0-8832-455D3771F6F3}" type="datetime1">
              <a:rPr lang="cs-CZ" smtClean="0"/>
              <a:t>3.4.2019</a:t>
            </a:fld>
            <a:endParaRPr lang="cs-CZ"/>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4746845-6915-4E55-B1F8-B6FC8961506E}" type="slidenum">
              <a:rPr lang="cs-CZ" smtClean="0"/>
              <a:t>‹#›</a:t>
            </a:fld>
            <a:endParaRPr lang="cs-CZ"/>
          </a:p>
        </p:txBody>
      </p:sp>
      <p:sp>
        <p:nvSpPr>
          <p:cNvPr id="6" name="Rectangle 5"/>
          <p:cNvSpPr/>
          <p:nvPr userDrawn="1"/>
        </p:nvSpPr>
        <p:spPr>
          <a:xfrm>
            <a:off x="0" y="0"/>
            <a:ext cx="10080625" cy="7559675"/>
          </a:xfrm>
          <a:prstGeom prst="rect">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cs-CZ"/>
          </a:p>
        </p:txBody>
      </p:sp>
    </p:spTree>
    <p:extLst>
      <p:ext uri="{BB962C8B-B14F-4D97-AF65-F5344CB8AC3E}">
        <p14:creationId xmlns:p14="http://schemas.microsoft.com/office/powerpoint/2010/main" val="3196942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6" name="PlaceHolder 2"/>
          <p:cNvSpPr>
            <a:spLocks noGrp="1"/>
          </p:cNvSpPr>
          <p:nvPr>
            <p:ph type="body"/>
          </p:nvPr>
        </p:nvSpPr>
        <p:spPr>
          <a:xfrm>
            <a:off x="504000" y="1769040"/>
            <a:ext cx="9071640" cy="438444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
        <p:nvSpPr>
          <p:cNvPr id="2" name="PlaceHolder 3"/>
          <p:cNvSpPr>
            <a:spLocks noGrp="1"/>
          </p:cNvSpPr>
          <p:nvPr>
            <p:ph type="dt"/>
          </p:nvPr>
        </p:nvSpPr>
        <p:spPr>
          <a:xfrm>
            <a:off x="504000" y="6887160"/>
            <a:ext cx="2348280" cy="52128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&lt;date/time&gt;</a:t>
            </a:r>
          </a:p>
        </p:txBody>
      </p:sp>
      <p:sp>
        <p:nvSpPr>
          <p:cNvPr id="3" name="PlaceHolder 4"/>
          <p:cNvSpPr>
            <a:spLocks noGrp="1"/>
          </p:cNvSpPr>
          <p:nvPr>
            <p:ph type="ftr"/>
          </p:nvPr>
        </p:nvSpPr>
        <p:spPr>
          <a:xfrm>
            <a:off x="3447360" y="6887160"/>
            <a:ext cx="3195000" cy="521280"/>
          </a:xfrm>
          <a:prstGeom prst="rect">
            <a:avLst/>
          </a:prstGeom>
        </p:spPr>
        <p:txBody>
          <a:bodyPr lIns="0" tIns="0" rIns="0" bIns="0"/>
          <a:lstStyle/>
          <a:p>
            <a:pPr algn="ctr"/>
            <a:r>
              <a:rPr lang="en-US" sz="1400" b="0" strike="noStrike" spc="-1">
                <a:solidFill>
                  <a:srgbClr val="000000"/>
                </a:solidFill>
                <a:uFill>
                  <a:solidFill>
                    <a:srgbClr val="FFFFFF"/>
                  </a:solidFill>
                </a:uFill>
                <a:latin typeface="Times New Roman"/>
              </a:rPr>
              <a:t>&lt;footer&gt;</a:t>
            </a:r>
          </a:p>
        </p:txBody>
      </p:sp>
      <p:sp>
        <p:nvSpPr>
          <p:cNvPr id="4" name="PlaceHolder 5"/>
          <p:cNvSpPr>
            <a:spLocks noGrp="1"/>
          </p:cNvSpPr>
          <p:nvPr>
            <p:ph type="sldNum"/>
          </p:nvPr>
        </p:nvSpPr>
        <p:spPr>
          <a:xfrm>
            <a:off x="7227360" y="6887160"/>
            <a:ext cx="2348280" cy="521280"/>
          </a:xfrm>
          <a:prstGeom prst="rect">
            <a:avLst/>
          </a:prstGeom>
        </p:spPr>
        <p:txBody>
          <a:bodyPr lIns="0" tIns="0" rIns="0" bIns="0"/>
          <a:lstStyle/>
          <a:p>
            <a:pPr algn="r"/>
            <a:fld id="{E16CD1DC-D345-4D12-BEB4-9510EEB10ADC}"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hyperlink" Target="https://heartbeat.fritz.ai/5-regression-loss-functions-all-machine-learners-should-know-4fb140e9d4b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explained.ai/matrix-calculus/index.html" TargetMode="External"/><Relationship Id="rId2" Type="http://schemas.openxmlformats.org/officeDocument/2006/relationships/hyperlink" Target="https://www.youtube.com/watch?v=8d6jf7s6_Qs&amp;list=PLnZ8rft3-N1lIZnHz6NbaNiXhXzgncG9J&amp;t=0s&amp;index=7"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playground.tensorflow.org/"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gif"/><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www.superdatascience.com/recurrent-neural-networks-rnn-the-vanishing-gradient-problem/" TargetMode="External"/><Relationship Id="rId2" Type="http://schemas.openxmlformats.org/officeDocument/2006/relationships/hyperlink" Target="http://adventuresinmachinelearning.com/neural-networks-tutorial/" TargetMode="External"/><Relationship Id="rId1" Type="http://schemas.openxmlformats.org/officeDocument/2006/relationships/slideLayout" Target="../slideLayouts/slideLayout3.xml"/><Relationship Id="rId6" Type="http://schemas.openxmlformats.org/officeDocument/2006/relationships/hyperlink" Target="https://leonardoaraujosantos.gitbooks.io/artificial-inteligence/content/chapter1.html" TargetMode="External"/><Relationship Id="rId5" Type="http://schemas.openxmlformats.org/officeDocument/2006/relationships/hyperlink" Target="https://medium.freecodecamp.org/an-intuitive-guide-to-convolutional-neural-networks-260c2de0a050" TargetMode="External"/><Relationship Id="rId4" Type="http://schemas.openxmlformats.org/officeDocument/2006/relationships/hyperlink" Target="http://colah.github.io/posts/2015-08-Understanding-LSTM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8404" y="1043533"/>
            <a:ext cx="5556867" cy="1548328"/>
          </a:xfrm>
          <a:prstGeom prst="rect">
            <a:avLst/>
          </a:prstGeom>
          <a:noFill/>
          <a:ln w="0">
            <a:noFill/>
          </a:ln>
        </p:spPr>
        <p:txBody>
          <a:bodyPr wrap="square" lIns="100794" tIns="50397" rIns="100794" bIns="50397" rtlCol="0">
            <a:spAutoFit/>
          </a:bodyPr>
          <a:lstStyle/>
          <a:p>
            <a:pPr algn="ctr"/>
            <a:r>
              <a:rPr lang="cs-CZ" sz="4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Deep Learning</a:t>
            </a:r>
          </a:p>
          <a:p>
            <a:pPr algn="ctr"/>
            <a:endParaRPr lang="cs-CZ"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cs-CZ"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Olomouc, 22.1.2019</a:t>
            </a:r>
            <a:endParaRPr lang="el-GR"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 name="TextBox 8"/>
          <p:cNvSpPr txBox="1"/>
          <p:nvPr/>
        </p:nvSpPr>
        <p:spPr>
          <a:xfrm>
            <a:off x="-634568" y="5428317"/>
            <a:ext cx="6827008" cy="655776"/>
          </a:xfrm>
          <a:prstGeom prst="rect">
            <a:avLst/>
          </a:prstGeom>
          <a:noFill/>
        </p:spPr>
        <p:txBody>
          <a:bodyPr wrap="square" lIns="100794" tIns="50397" rIns="100794" bIns="50397" rtlCol="0">
            <a:spAutoFit/>
          </a:bodyP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Thomas </a:t>
            </a:r>
            <a:r>
              <a:rPr lang="en-US" sz="3600" dirty="0" err="1">
                <a:ln w="18415" cmpd="sng">
                  <a:solidFill>
                    <a:srgbClr val="FFFFFF"/>
                  </a:solidFill>
                  <a:prstDash val="solid"/>
                </a:ln>
                <a:solidFill>
                  <a:srgbClr val="FFFFFF"/>
                </a:solidFill>
                <a:effectLst>
                  <a:outerShdw blurRad="63500" dir="3600000" algn="tl" rotWithShape="0">
                    <a:srgbClr val="000000">
                      <a:alpha val="70000"/>
                    </a:srgbClr>
                  </a:outerShdw>
                </a:effectLst>
              </a:rPr>
              <a:t>Evangelidis</a:t>
            </a:r>
            <a:endParaRPr lang="cs-CZ" sz="3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127" t="18881" r="8399" b="20158"/>
          <a:stretch/>
        </p:blipFill>
        <p:spPr>
          <a:xfrm>
            <a:off x="356985" y="6119397"/>
            <a:ext cx="2539965" cy="88184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550" t="13368" r="3898" b="11638"/>
          <a:stretch/>
        </p:blipFill>
        <p:spPr>
          <a:xfrm>
            <a:off x="3135101" y="6156101"/>
            <a:ext cx="2738438" cy="833350"/>
          </a:xfrm>
          <a:prstGeom prst="rect">
            <a:avLst/>
          </a:prstGeom>
        </p:spPr>
      </p:pic>
      <p:sp>
        <p:nvSpPr>
          <p:cNvPr id="3" name="Slide Number Placeholder 2"/>
          <p:cNvSpPr>
            <a:spLocks noGrp="1"/>
          </p:cNvSpPr>
          <p:nvPr>
            <p:ph type="sldNum" sz="quarter" idx="12"/>
          </p:nvPr>
        </p:nvSpPr>
        <p:spPr/>
        <p:txBody>
          <a:bodyPr/>
          <a:lstStyle/>
          <a:p>
            <a:fld id="{B4746845-6915-4E55-B1F8-B6FC8961506E}" type="slidenum">
              <a:rPr lang="cs-CZ" smtClean="0"/>
              <a:t>1</a:t>
            </a:fld>
            <a:endParaRPr lang="cs-CZ"/>
          </a:p>
        </p:txBody>
      </p:sp>
    </p:spTree>
    <p:extLst>
      <p:ext uri="{BB962C8B-B14F-4D97-AF65-F5344CB8AC3E}">
        <p14:creationId xmlns:p14="http://schemas.microsoft.com/office/powerpoint/2010/main" val="16139299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247" y="1449312"/>
            <a:ext cx="7105721" cy="5584920"/>
          </a:xfrm>
          <a:prstGeom prst="rect">
            <a:avLst/>
          </a:prstGeom>
        </p:spPr>
      </p:pic>
      <p:sp>
        <p:nvSpPr>
          <p:cNvPr id="5" name="Title 1"/>
          <p:cNvSpPr>
            <a:spLocks noGrp="1"/>
          </p:cNvSpPr>
          <p:nvPr>
            <p:ph type="title"/>
          </p:nvPr>
        </p:nvSpPr>
        <p:spPr>
          <a:xfrm>
            <a:off x="504031" y="302738"/>
            <a:ext cx="9072563" cy="857709"/>
          </a:xfrm>
        </p:spPr>
        <p:txBody>
          <a:bodyPr>
            <a:normAutofit/>
          </a:bodyPr>
          <a:lstStyle/>
          <a:p>
            <a:r>
              <a:rPr lang="en-US" sz="3200" b="1" dirty="0"/>
              <a:t>Pharmacophore</a:t>
            </a:r>
            <a:r>
              <a:rPr lang="cs-CZ" sz="3200" b="1" dirty="0"/>
              <a:t> fingerprints (2D or 3D)</a:t>
            </a:r>
          </a:p>
        </p:txBody>
      </p:sp>
    </p:spTree>
    <p:extLst>
      <p:ext uri="{BB962C8B-B14F-4D97-AF65-F5344CB8AC3E}">
        <p14:creationId xmlns:p14="http://schemas.microsoft.com/office/powerpoint/2010/main" val="2931373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39130" y="49190"/>
            <a:ext cx="9136774" cy="7535450"/>
            <a:chOff x="179512" y="1300698"/>
            <a:chExt cx="4341456" cy="3580945"/>
          </a:xfrm>
        </p:grpSpPr>
        <p:grpSp>
          <p:nvGrpSpPr>
            <p:cNvPr id="5" name="Group 4"/>
            <p:cNvGrpSpPr/>
            <p:nvPr/>
          </p:nvGrpSpPr>
          <p:grpSpPr>
            <a:xfrm>
              <a:off x="179512" y="1701940"/>
              <a:ext cx="4341456" cy="3179703"/>
              <a:chOff x="179512" y="1341900"/>
              <a:chExt cx="4341456" cy="3179703"/>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2966" t="6022" r="3235" b="2948"/>
              <a:stretch/>
            </p:blipFill>
            <p:spPr>
              <a:xfrm>
                <a:off x="251520" y="3717032"/>
                <a:ext cx="1044000" cy="720000"/>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2951" r="3249"/>
              <a:stretch/>
            </p:blipFill>
            <p:spPr>
              <a:xfrm>
                <a:off x="323528" y="1341900"/>
                <a:ext cx="1044000" cy="790956"/>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5840" t="7911" r="11923" b="1060"/>
              <a:stretch/>
            </p:blipFill>
            <p:spPr>
              <a:xfrm>
                <a:off x="323528" y="2204944"/>
                <a:ext cx="900000" cy="72000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396" t="4551" r="3248" b="4418"/>
              <a:stretch/>
            </p:blipFill>
            <p:spPr>
              <a:xfrm>
                <a:off x="179512" y="2924944"/>
                <a:ext cx="1188000" cy="720000"/>
              </a:xfrm>
              <a:prstGeom prst="rect">
                <a:avLst/>
              </a:prstGeom>
            </p:spPr>
          </p:pic>
          <p:sp>
            <p:nvSpPr>
              <p:cNvPr id="12" name="Rectangle 11"/>
              <p:cNvSpPr/>
              <p:nvPr/>
            </p:nvSpPr>
            <p:spPr>
              <a:xfrm>
                <a:off x="1331640" y="1420902"/>
                <a:ext cx="3189328" cy="3100701"/>
              </a:xfrm>
              <a:prstGeom prst="rect">
                <a:avLst/>
              </a:prstGeom>
            </p:spPr>
            <p:txBody>
              <a:bodyPr wrap="square">
                <a:spAutoFit/>
              </a:bodyPr>
              <a:lstStyle/>
              <a:p>
                <a:r>
                  <a:rPr lang="cs-CZ" sz="1900" dirty="0">
                    <a:solidFill>
                      <a:schemeClr val="accent6">
                        <a:lumMod val="75000"/>
                      </a:schemeClr>
                    </a:solidFill>
                  </a:rPr>
                  <a:t>[-0.26, 0.7, -0.31, 0.65, 0.1, -0.48, 0.07, -0.14]</a:t>
                </a:r>
                <a:r>
                  <a:rPr lang="cs-CZ" sz="1900" dirty="0"/>
                  <a:t/>
                </a:r>
                <a:br>
                  <a:rPr lang="cs-CZ" sz="1900" dirty="0"/>
                </a:br>
                <a:r>
                  <a:rPr lang="cs-CZ" sz="1900" dirty="0">
                    <a:solidFill>
                      <a:srgbClr val="FF0000"/>
                    </a:solidFill>
                  </a:rPr>
                  <a:t>[-54.43, -56.59, 67.49, -3.85, -14.8, -81.64, -2.54, -82.18]</a:t>
                </a:r>
                <a:r>
                  <a:rPr lang="cs-CZ" sz="1900" dirty="0"/>
                  <a:t/>
                </a:r>
                <a:br>
                  <a:rPr lang="cs-CZ" sz="1900" dirty="0"/>
                </a:br>
                <a:r>
                  <a:rPr lang="cs-CZ" sz="1900" dirty="0">
                    <a:solidFill>
                      <a:srgbClr val="0070C0"/>
                    </a:solidFill>
                  </a:rPr>
                  <a:t>[0, 0, 0, 0, 0, 0, 1, 1]</a:t>
                </a:r>
                <a:r>
                  <a:rPr lang="cs-CZ" sz="1900" dirty="0"/>
                  <a:t/>
                </a:r>
                <a:br>
                  <a:rPr lang="cs-CZ" sz="1900" dirty="0"/>
                </a:br>
                <a:r>
                  <a:rPr lang="cs-CZ" sz="1900" dirty="0">
                    <a:solidFill>
                      <a:srgbClr val="00B050"/>
                    </a:solidFill>
                  </a:rPr>
                  <a:t>[17, 31, 14, 28, 5, 1, 23, 16]</a:t>
                </a:r>
                <a:r>
                  <a:rPr lang="cs-CZ" sz="1900" dirty="0"/>
                  <a:t/>
                </a:r>
                <a:br>
                  <a:rPr lang="cs-CZ" sz="1900" dirty="0"/>
                </a:br>
                <a:endParaRPr lang="cs-CZ" sz="1900" dirty="0"/>
              </a:p>
              <a:p>
                <a:r>
                  <a:rPr lang="cs-CZ" sz="1900" dirty="0"/>
                  <a:t/>
                </a:r>
                <a:br>
                  <a:rPr lang="cs-CZ" sz="1900" dirty="0"/>
                </a:br>
                <a:r>
                  <a:rPr lang="cs-CZ" sz="1900" dirty="0">
                    <a:solidFill>
                      <a:schemeClr val="accent6">
                        <a:lumMod val="75000"/>
                      </a:schemeClr>
                    </a:solidFill>
                  </a:rPr>
                  <a:t>[0.56, -0.41, -0.71, -0.96, -0.02, -0.69, 0.59, 0.09]</a:t>
                </a:r>
                <a:r>
                  <a:rPr lang="cs-CZ" sz="1900" dirty="0"/>
                  <a:t/>
                </a:r>
                <a:br>
                  <a:rPr lang="cs-CZ" sz="1900" dirty="0"/>
                </a:br>
                <a:r>
                  <a:rPr lang="cs-CZ" sz="1900" dirty="0">
                    <a:solidFill>
                      <a:srgbClr val="FF0000"/>
                    </a:solidFill>
                  </a:rPr>
                  <a:t>[89.83, 27.59, 27.12, 89.86, -74.75, 26.72, 70.62, 80.74]</a:t>
                </a:r>
                <a:r>
                  <a:rPr lang="cs-CZ" sz="1900" dirty="0"/>
                  <a:t/>
                </a:r>
                <a:br>
                  <a:rPr lang="cs-CZ" sz="1900" dirty="0"/>
                </a:br>
                <a:r>
                  <a:rPr lang="cs-CZ" sz="1900" dirty="0">
                    <a:solidFill>
                      <a:srgbClr val="0070C0"/>
                    </a:solidFill>
                  </a:rPr>
                  <a:t>[1, 0, 0, 1, 1, 1, 1, 0]</a:t>
                </a:r>
                <a:r>
                  <a:rPr lang="cs-CZ" sz="1900" dirty="0"/>
                  <a:t/>
                </a:r>
                <a:br>
                  <a:rPr lang="cs-CZ" sz="1900" dirty="0"/>
                </a:br>
                <a:r>
                  <a:rPr lang="cs-CZ" sz="1900" dirty="0">
                    <a:solidFill>
                      <a:srgbClr val="00B050"/>
                    </a:solidFill>
                  </a:rPr>
                  <a:t>[2, 32, 28, 26, 40, 6, 6, 40]</a:t>
                </a:r>
                <a:r>
                  <a:rPr lang="cs-CZ" sz="1900" dirty="0"/>
                  <a:t/>
                </a:r>
                <a:br>
                  <a:rPr lang="cs-CZ" sz="1900" dirty="0"/>
                </a:br>
                <a:endParaRPr lang="cs-CZ" sz="1900" dirty="0"/>
              </a:p>
              <a:p>
                <a:r>
                  <a:rPr lang="cs-CZ" sz="1900" dirty="0"/>
                  <a:t/>
                </a:r>
                <a:br>
                  <a:rPr lang="cs-CZ" sz="1900" dirty="0"/>
                </a:br>
                <a:r>
                  <a:rPr lang="cs-CZ" sz="1900" dirty="0">
                    <a:solidFill>
                      <a:schemeClr val="accent6">
                        <a:lumMod val="75000"/>
                      </a:schemeClr>
                    </a:solidFill>
                  </a:rPr>
                  <a:t>[0.87, -0.59, 0.94, 0.42, 0.36, -0.18, -0.74, 0.81]</a:t>
                </a:r>
                <a:r>
                  <a:rPr lang="cs-CZ" sz="1900" dirty="0"/>
                  <a:t/>
                </a:r>
                <a:br>
                  <a:rPr lang="cs-CZ" sz="1900" dirty="0"/>
                </a:br>
                <a:r>
                  <a:rPr lang="cs-CZ" sz="1900" dirty="0">
                    <a:solidFill>
                      <a:srgbClr val="FF0000"/>
                    </a:solidFill>
                  </a:rPr>
                  <a:t>[-38.56, -37.32, 39.61, -96.2, -89.24, 51.3, -87.78, -92.43]</a:t>
                </a:r>
                <a:r>
                  <a:rPr lang="cs-CZ" sz="1900" dirty="0"/>
                  <a:t/>
                </a:r>
                <a:br>
                  <a:rPr lang="cs-CZ" sz="1900" dirty="0"/>
                </a:br>
                <a:r>
                  <a:rPr lang="cs-CZ" sz="1900" dirty="0">
                    <a:solidFill>
                      <a:srgbClr val="0070C0"/>
                    </a:solidFill>
                  </a:rPr>
                  <a:t>[1, 0, 0, 1, 1, 0, 1, 1]</a:t>
                </a:r>
                <a:r>
                  <a:rPr lang="cs-CZ" sz="1900" dirty="0"/>
                  <a:t/>
                </a:r>
                <a:br>
                  <a:rPr lang="cs-CZ" sz="1900" dirty="0"/>
                </a:br>
                <a:r>
                  <a:rPr lang="cs-CZ" sz="1900" dirty="0">
                    <a:solidFill>
                      <a:srgbClr val="00B050"/>
                    </a:solidFill>
                  </a:rPr>
                  <a:t>[14, 38, 36, 24, 1, 19, 32, 1]</a:t>
                </a:r>
                <a:r>
                  <a:rPr lang="cs-CZ" sz="1900" dirty="0"/>
                  <a:t/>
                </a:r>
                <a:br>
                  <a:rPr lang="cs-CZ" sz="1900" dirty="0"/>
                </a:br>
                <a:endParaRPr lang="cs-CZ" sz="1900" dirty="0"/>
              </a:p>
              <a:p>
                <a:r>
                  <a:rPr lang="cs-CZ" sz="1900" dirty="0"/>
                  <a:t/>
                </a:r>
                <a:br>
                  <a:rPr lang="cs-CZ" sz="1900" dirty="0"/>
                </a:br>
                <a:r>
                  <a:rPr lang="cs-CZ" sz="1900" dirty="0">
                    <a:solidFill>
                      <a:schemeClr val="accent6">
                        <a:lumMod val="75000"/>
                      </a:schemeClr>
                    </a:solidFill>
                  </a:rPr>
                  <a:t>[-0.69, -0.78, 0.39, -0.58, -0.57, -0.43, 0.91, -0.91]</a:t>
                </a:r>
                <a:r>
                  <a:rPr lang="cs-CZ" sz="1900" dirty="0"/>
                  <a:t/>
                </a:r>
                <a:br>
                  <a:rPr lang="cs-CZ" sz="1900" dirty="0"/>
                </a:br>
                <a:r>
                  <a:rPr lang="cs-CZ" sz="1900" dirty="0">
                    <a:solidFill>
                      <a:srgbClr val="FF0000"/>
                    </a:solidFill>
                  </a:rPr>
                  <a:t>[-56.5, 59.78, 32.95, -50.06, 56.94, 22.54, -33.36, -9.05]</a:t>
                </a:r>
                <a:r>
                  <a:rPr lang="cs-CZ" sz="1900" dirty="0"/>
                  <a:t/>
                </a:r>
                <a:br>
                  <a:rPr lang="cs-CZ" sz="1900" dirty="0"/>
                </a:br>
                <a:r>
                  <a:rPr lang="cs-CZ" sz="1900" dirty="0">
                    <a:solidFill>
                      <a:srgbClr val="0070C0"/>
                    </a:solidFill>
                  </a:rPr>
                  <a:t>[0, 0, 1, 1, 1, 1, 1, 0]</a:t>
                </a:r>
                <a:r>
                  <a:rPr lang="cs-CZ" sz="1900" dirty="0"/>
                  <a:t/>
                </a:r>
                <a:br>
                  <a:rPr lang="cs-CZ" sz="1900" dirty="0"/>
                </a:br>
                <a:r>
                  <a:rPr lang="cs-CZ" sz="1900" dirty="0">
                    <a:solidFill>
                      <a:srgbClr val="00B050"/>
                    </a:solidFill>
                  </a:rPr>
                  <a:t>[20, 25, 16, 15, 35, 34, 20, 13]</a:t>
                </a:r>
              </a:p>
            </p:txBody>
          </p:sp>
        </p:grpSp>
        <p:sp>
          <p:nvSpPr>
            <p:cNvPr id="6" name="TextBox 5"/>
            <p:cNvSpPr txBox="1"/>
            <p:nvPr/>
          </p:nvSpPr>
          <p:spPr>
            <a:xfrm>
              <a:off x="431752" y="1300698"/>
              <a:ext cx="899888" cy="370815"/>
            </a:xfrm>
            <a:prstGeom prst="rect">
              <a:avLst/>
            </a:prstGeom>
            <a:noFill/>
          </p:spPr>
          <p:txBody>
            <a:bodyPr wrap="square" rtlCol="0">
              <a:spAutoFit/>
            </a:bodyPr>
            <a:lstStyle/>
            <a:p>
              <a:r>
                <a:rPr lang="cs-CZ" sz="2200" b="1" dirty="0"/>
                <a:t>Training</a:t>
              </a:r>
            </a:p>
            <a:p>
              <a:r>
                <a:rPr lang="cs-CZ" sz="2200" b="1" dirty="0"/>
                <a:t>molecules</a:t>
              </a:r>
            </a:p>
          </p:txBody>
        </p:sp>
        <p:sp>
          <p:nvSpPr>
            <p:cNvPr id="7" name="TextBox 6"/>
            <p:cNvSpPr txBox="1"/>
            <p:nvPr/>
          </p:nvSpPr>
          <p:spPr>
            <a:xfrm>
              <a:off x="2267744" y="1300698"/>
              <a:ext cx="899888" cy="370815"/>
            </a:xfrm>
            <a:prstGeom prst="rect">
              <a:avLst/>
            </a:prstGeom>
            <a:noFill/>
          </p:spPr>
          <p:txBody>
            <a:bodyPr wrap="square" rtlCol="0">
              <a:spAutoFit/>
            </a:bodyPr>
            <a:lstStyle/>
            <a:p>
              <a:r>
                <a:rPr lang="cs-CZ" sz="2200" b="1" dirty="0"/>
                <a:t>Feature</a:t>
              </a:r>
            </a:p>
            <a:p>
              <a:r>
                <a:rPr lang="cs-CZ" sz="2200" b="1" dirty="0"/>
                <a:t>vectors</a:t>
              </a:r>
            </a:p>
          </p:txBody>
        </p:sp>
      </p:grpSp>
    </p:spTree>
    <p:extLst>
      <p:ext uri="{BB962C8B-B14F-4D97-AF65-F5344CB8AC3E}">
        <p14:creationId xmlns:p14="http://schemas.microsoft.com/office/powerpoint/2010/main" val="3791193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tensor vs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647" y="5669718"/>
            <a:ext cx="5038945" cy="1782527"/>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tensor vs matri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188" y="1169876"/>
            <a:ext cx="6874492" cy="4482169"/>
          </a:xfrm>
          <a:prstGeom prst="rect">
            <a:avLst/>
          </a:prstGeom>
          <a:noFill/>
          <a:extLst>
            <a:ext uri="{909E8E84-426E-40DD-AFC4-6F175D3DCCD1}">
              <a14:hiddenFill xmlns:a14="http://schemas.microsoft.com/office/drawing/2010/main">
                <a:solidFill>
                  <a:srgbClr val="FFFFFF"/>
                </a:solidFill>
              </a14:hiddenFill>
            </a:ext>
          </a:extLst>
        </p:spPr>
      </p:pic>
      <p:sp>
        <p:nvSpPr>
          <p:cNvPr id="6" name="TextShape 1"/>
          <p:cNvSpPr txBox="1"/>
          <p:nvPr/>
        </p:nvSpPr>
        <p:spPr>
          <a:xfrm>
            <a:off x="504000" y="141480"/>
            <a:ext cx="9071640" cy="1024200"/>
          </a:xfrm>
          <a:prstGeom prst="rect">
            <a:avLst/>
          </a:prstGeom>
          <a:noFill/>
          <a:ln>
            <a:noFill/>
          </a:ln>
        </p:spPr>
        <p:txBody>
          <a:bodyPr lIns="0" tIns="0" rIns="0" bIns="0" anchor="ctr"/>
          <a:lstStyle/>
          <a:p>
            <a:pPr algn="ctr"/>
            <a:r>
              <a:rPr lang="cs-CZ" sz="3200" b="1" strike="noStrike" spc="-1" dirty="0" smtClean="0">
                <a:solidFill>
                  <a:srgbClr val="000000"/>
                </a:solidFill>
                <a:uFill>
                  <a:solidFill>
                    <a:srgbClr val="FFFFFF"/>
                  </a:solidFill>
                </a:uFill>
                <a:latin typeface="Arial"/>
              </a:rPr>
              <a:t>In Deep Learning we use Tensors</a:t>
            </a:r>
            <a:endParaRPr lang="en-US" sz="3200" b="1"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269590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141480"/>
            <a:ext cx="9071640" cy="1024200"/>
          </a:xfrm>
          <a:prstGeom prst="rect">
            <a:avLst/>
          </a:prstGeom>
          <a:noFill/>
          <a:ln>
            <a:noFill/>
          </a:ln>
        </p:spPr>
        <p:txBody>
          <a:bodyPr lIns="0" tIns="0" rIns="0" bIns="0" anchor="ctr"/>
          <a:lstStyle/>
          <a:p>
            <a:pPr algn="ctr"/>
            <a:r>
              <a:rPr lang="cs-CZ" sz="3200" b="1" strike="noStrike" spc="-1" dirty="0" smtClean="0">
                <a:solidFill>
                  <a:srgbClr val="000000"/>
                </a:solidFill>
                <a:uFill>
                  <a:solidFill>
                    <a:srgbClr val="FFFFFF"/>
                  </a:solidFill>
                </a:uFill>
                <a:latin typeface="Arial"/>
              </a:rPr>
              <a:t>Important </a:t>
            </a:r>
            <a:r>
              <a:rPr lang="en-US" sz="3200" b="1" strike="noStrike" spc="-1" dirty="0" smtClean="0">
                <a:solidFill>
                  <a:srgbClr val="000000"/>
                </a:solidFill>
                <a:uFill>
                  <a:solidFill>
                    <a:srgbClr val="FFFFFF"/>
                  </a:solidFill>
                </a:uFill>
                <a:latin typeface="Arial"/>
              </a:rPr>
              <a:t>Components </a:t>
            </a:r>
            <a:r>
              <a:rPr lang="en-US" sz="3200" b="1" strike="noStrike" spc="-1" dirty="0">
                <a:solidFill>
                  <a:srgbClr val="000000"/>
                </a:solidFill>
                <a:uFill>
                  <a:solidFill>
                    <a:srgbClr val="FFFFFF"/>
                  </a:solidFill>
                </a:uFill>
                <a:latin typeface="Arial"/>
              </a:rPr>
              <a:t>of a Neural Network apart from the neurons.</a:t>
            </a:r>
          </a:p>
        </p:txBody>
      </p:sp>
      <p:sp>
        <p:nvSpPr>
          <p:cNvPr id="56" name="TextShape 2"/>
          <p:cNvSpPr txBox="1"/>
          <p:nvPr/>
        </p:nvSpPr>
        <p:spPr>
          <a:xfrm>
            <a:off x="506930" y="1547589"/>
            <a:ext cx="9071640" cy="5688632"/>
          </a:xfrm>
          <a:prstGeom prst="rect">
            <a:avLst/>
          </a:prstGeom>
          <a:noFill/>
          <a:ln>
            <a:noFill/>
          </a:ln>
        </p:spPr>
        <p:txBody>
          <a:bodyPr lIns="0" tIns="0" rIns="0" bIns="0"/>
          <a:lstStyle/>
          <a:p>
            <a:pPr marL="432000" indent="-324000">
              <a:buClr>
                <a:srgbClr val="000000"/>
              </a:buClr>
              <a:buSzPct val="45000"/>
              <a:buFont typeface="Wingdings" charset="2"/>
              <a:buChar char=""/>
            </a:pPr>
            <a:r>
              <a:rPr lang="en-US" sz="2400" b="1" strike="noStrike" spc="-1" dirty="0" smtClean="0">
                <a:solidFill>
                  <a:srgbClr val="000000"/>
                </a:solidFill>
                <a:uFill>
                  <a:solidFill>
                    <a:srgbClr val="FFFFFF"/>
                  </a:solidFill>
                </a:uFill>
              </a:rPr>
              <a:t>Activation </a:t>
            </a:r>
            <a:r>
              <a:rPr lang="en-US" sz="2400" b="1" strike="noStrike" spc="-1" dirty="0">
                <a:solidFill>
                  <a:srgbClr val="000000"/>
                </a:solidFill>
                <a:uFill>
                  <a:solidFill>
                    <a:srgbClr val="FFFFFF"/>
                  </a:solidFill>
                </a:uFill>
              </a:rPr>
              <a:t>functions. </a:t>
            </a:r>
            <a:r>
              <a:rPr lang="en-US" sz="2400" b="0" strike="noStrike" spc="-1" dirty="0">
                <a:solidFill>
                  <a:srgbClr val="000000"/>
                </a:solidFill>
                <a:uFill>
                  <a:solidFill>
                    <a:srgbClr val="FFFFFF"/>
                  </a:solidFill>
                </a:uFill>
              </a:rPr>
              <a:t>Transforms the </a:t>
            </a:r>
            <a:r>
              <a:rPr lang="en-US" sz="2400" b="0" strike="noStrike" spc="-1" dirty="0" smtClean="0">
                <a:solidFill>
                  <a:srgbClr val="000000"/>
                </a:solidFill>
                <a:uFill>
                  <a:solidFill>
                    <a:srgbClr val="FFFFFF"/>
                  </a:solidFill>
                </a:uFill>
              </a:rPr>
              <a:t>sum </a:t>
            </a:r>
            <a:r>
              <a:rPr lang="en-US" sz="2400" b="0" strike="noStrike" spc="-1" dirty="0">
                <a:solidFill>
                  <a:srgbClr val="000000"/>
                </a:solidFill>
                <a:uFill>
                  <a:solidFill>
                    <a:srgbClr val="FFFFFF"/>
                  </a:solidFill>
                </a:uFill>
              </a:rPr>
              <a:t>of weights and biases of each layer – adds non-linearity to the model</a:t>
            </a:r>
            <a:r>
              <a:rPr lang="en-US" sz="2400" b="0" strike="noStrike" spc="-1" dirty="0" smtClean="0">
                <a:solidFill>
                  <a:srgbClr val="000000"/>
                </a:solidFill>
                <a:uFill>
                  <a:solidFill>
                    <a:srgbClr val="FFFFFF"/>
                  </a:solidFill>
                </a:uFill>
              </a:rPr>
              <a:t>.</a:t>
            </a:r>
            <a:endParaRPr lang="cs-CZ" sz="2400" b="0" strike="noStrike" spc="-1" dirty="0" smtClean="0">
              <a:solidFill>
                <a:srgbClr val="000000"/>
              </a:solidFill>
              <a:uFill>
                <a:solidFill>
                  <a:srgbClr val="FFFFFF"/>
                </a:solidFill>
              </a:uFill>
            </a:endParaRPr>
          </a:p>
          <a:p>
            <a:pPr marL="108000">
              <a:buClr>
                <a:srgbClr val="000000"/>
              </a:buClr>
              <a:buSzPct val="45000"/>
            </a:pPr>
            <a:endParaRPr lang="cs-CZ" sz="2400" b="0" strike="noStrike" spc="-1" dirty="0" smtClean="0">
              <a:solidFill>
                <a:srgbClr val="000000"/>
              </a:solidFill>
              <a:uFill>
                <a:solidFill>
                  <a:srgbClr val="FFFFFF"/>
                </a:solidFill>
              </a:uFill>
            </a:endParaRPr>
          </a:p>
          <a:p>
            <a:pPr marL="432000" indent="-324000">
              <a:buClr>
                <a:srgbClr val="000000"/>
              </a:buClr>
              <a:buSzPct val="45000"/>
              <a:buFont typeface="Wingdings" charset="2"/>
              <a:buChar char=""/>
            </a:pPr>
            <a:r>
              <a:rPr lang="en-US" sz="2400" b="1" spc="-1" dirty="0">
                <a:solidFill>
                  <a:srgbClr val="000000"/>
                </a:solidFill>
                <a:uFill>
                  <a:solidFill>
                    <a:srgbClr val="FFFFFF"/>
                  </a:solidFill>
                </a:uFill>
              </a:rPr>
              <a:t>Loss function (aka Cost function, Objective function, Error function). </a:t>
            </a:r>
            <a:r>
              <a:rPr lang="en-US" sz="2400" spc="-1" dirty="0">
                <a:solidFill>
                  <a:srgbClr val="000000"/>
                </a:solidFill>
                <a:uFill>
                  <a:solidFill>
                    <a:srgbClr val="FFFFFF"/>
                  </a:solidFill>
                </a:uFill>
              </a:rPr>
              <a:t>Measures how well the NN reproduces the experimental training data.</a:t>
            </a:r>
            <a:endParaRPr lang="cs-CZ" sz="2400" spc="-1" dirty="0">
              <a:solidFill>
                <a:srgbClr val="000000"/>
              </a:solidFill>
              <a:uFill>
                <a:solidFill>
                  <a:srgbClr val="FFFFFF"/>
                </a:solidFill>
              </a:uFill>
            </a:endParaRPr>
          </a:p>
          <a:p>
            <a:pPr marL="108000">
              <a:buClr>
                <a:srgbClr val="000000"/>
              </a:buClr>
              <a:buSzPct val="45000"/>
            </a:pPr>
            <a:endParaRPr lang="en-US" sz="2400" b="0" strike="noStrike" spc="-1" dirty="0">
              <a:solidFill>
                <a:srgbClr val="000000"/>
              </a:solidFill>
              <a:uFill>
                <a:solidFill>
                  <a:srgbClr val="FFFFFF"/>
                </a:solidFill>
              </a:uFill>
            </a:endParaRPr>
          </a:p>
          <a:p>
            <a:pPr marL="432000" indent="-324000">
              <a:buClr>
                <a:srgbClr val="000000"/>
              </a:buClr>
              <a:buSzPct val="45000"/>
              <a:buFont typeface="Wingdings" charset="2"/>
              <a:buChar char=""/>
            </a:pPr>
            <a:r>
              <a:rPr lang="en-US" sz="2400" b="1" strike="noStrike" spc="-1" dirty="0">
                <a:solidFill>
                  <a:srgbClr val="000000"/>
                </a:solidFill>
                <a:uFill>
                  <a:solidFill>
                    <a:srgbClr val="FFFFFF"/>
                  </a:solidFill>
                </a:uFill>
              </a:rPr>
              <a:t>Optimization algorithm. </a:t>
            </a:r>
            <a:r>
              <a:rPr lang="en-US" sz="2400" b="0" strike="noStrike" spc="-1" dirty="0">
                <a:solidFill>
                  <a:srgbClr val="000000"/>
                </a:solidFill>
                <a:uFill>
                  <a:solidFill>
                    <a:srgbClr val="FFFFFF"/>
                  </a:solidFill>
                </a:uFill>
              </a:rPr>
              <a:t>Finds </a:t>
            </a:r>
            <a:r>
              <a:rPr lang="en-US" sz="2400" b="0" strike="noStrike" spc="-1" dirty="0" smtClean="0">
                <a:solidFill>
                  <a:srgbClr val="000000"/>
                </a:solidFill>
                <a:uFill>
                  <a:solidFill>
                    <a:srgbClr val="FFFFFF"/>
                  </a:solidFill>
                </a:uFill>
              </a:rPr>
              <a:t>weights </a:t>
            </a:r>
            <a:r>
              <a:rPr lang="en-US" sz="2400" b="0" strike="noStrike" spc="-1" dirty="0">
                <a:solidFill>
                  <a:srgbClr val="000000"/>
                </a:solidFill>
                <a:uFill>
                  <a:solidFill>
                    <a:srgbClr val="FFFFFF"/>
                  </a:solidFill>
                </a:uFill>
              </a:rPr>
              <a:t>and bias values that minimize (locally) the Loss function</a:t>
            </a:r>
            <a:r>
              <a:rPr lang="en-US" sz="2400" b="0" strike="noStrike" spc="-1" dirty="0" smtClean="0">
                <a:solidFill>
                  <a:srgbClr val="000000"/>
                </a:solidFill>
                <a:uFill>
                  <a:solidFill>
                    <a:srgbClr val="FFFFFF"/>
                  </a:solidFill>
                </a:uFill>
              </a:rPr>
              <a:t>.</a:t>
            </a:r>
            <a:endParaRPr lang="cs-CZ" sz="2400" b="0" strike="noStrike" spc="-1" dirty="0" smtClean="0">
              <a:solidFill>
                <a:srgbClr val="000000"/>
              </a:solidFill>
              <a:uFill>
                <a:solidFill>
                  <a:srgbClr val="FFFFFF"/>
                </a:solidFill>
              </a:uFill>
            </a:endParaRPr>
          </a:p>
          <a:p>
            <a:pPr marL="108000">
              <a:buClr>
                <a:srgbClr val="000000"/>
              </a:buClr>
              <a:buSzPct val="45000"/>
            </a:pPr>
            <a:endParaRPr lang="en-US" sz="2400" b="0" strike="noStrike" spc="-1" dirty="0">
              <a:solidFill>
                <a:srgbClr val="000000"/>
              </a:solidFill>
              <a:uFill>
                <a:solidFill>
                  <a:srgbClr val="FFFFFF"/>
                </a:solidFill>
              </a:uFill>
            </a:endParaRPr>
          </a:p>
          <a:p>
            <a:pPr marL="432000" indent="-324000">
              <a:buClr>
                <a:srgbClr val="000000"/>
              </a:buClr>
              <a:buSzPct val="45000"/>
              <a:buFont typeface="Wingdings" charset="2"/>
              <a:buChar char=""/>
            </a:pPr>
            <a:r>
              <a:rPr lang="en-US" sz="2400" b="1" strike="noStrike" spc="-1" dirty="0">
                <a:solidFill>
                  <a:srgbClr val="000000"/>
                </a:solidFill>
                <a:uFill>
                  <a:solidFill>
                    <a:srgbClr val="FFFFFF"/>
                  </a:solidFill>
                </a:uFill>
              </a:rPr>
              <a:t>Regularization technique. </a:t>
            </a:r>
            <a:r>
              <a:rPr lang="en-US" sz="2400" b="0" strike="noStrike" spc="-1" dirty="0">
                <a:solidFill>
                  <a:srgbClr val="000000"/>
                </a:solidFill>
                <a:uFill>
                  <a:solidFill>
                    <a:srgbClr val="FFFFFF"/>
                  </a:solidFill>
                </a:uFill>
              </a:rPr>
              <a:t>Prevents </a:t>
            </a:r>
            <a:r>
              <a:rPr lang="en-US" sz="2400" b="0" strike="noStrike" spc="-1" dirty="0" smtClean="0">
                <a:solidFill>
                  <a:srgbClr val="000000"/>
                </a:solidFill>
                <a:uFill>
                  <a:solidFill>
                    <a:srgbClr val="FFFFFF"/>
                  </a:solidFill>
                </a:uFill>
              </a:rPr>
              <a:t>over</a:t>
            </a:r>
            <a:r>
              <a:rPr lang="cs-CZ" sz="2400" spc="-1" dirty="0">
                <a:solidFill>
                  <a:srgbClr val="000000"/>
                </a:solidFill>
                <a:uFill>
                  <a:solidFill>
                    <a:srgbClr val="FFFFFF"/>
                  </a:solidFill>
                </a:uFill>
              </a:rPr>
              <a:t>-</a:t>
            </a:r>
            <a:r>
              <a:rPr lang="en-US" sz="2400" b="0" strike="noStrike" spc="-1" dirty="0" smtClean="0">
                <a:solidFill>
                  <a:srgbClr val="000000"/>
                </a:solidFill>
                <a:uFill>
                  <a:solidFill>
                    <a:srgbClr val="FFFFFF"/>
                  </a:solidFill>
                </a:uFill>
              </a:rPr>
              <a:t>fitting </a:t>
            </a:r>
            <a:r>
              <a:rPr lang="en-US" sz="2400" b="0" strike="noStrike" spc="-1" dirty="0">
                <a:solidFill>
                  <a:srgbClr val="000000"/>
                </a:solidFill>
                <a:uFill>
                  <a:solidFill>
                    <a:srgbClr val="FFFFFF"/>
                  </a:solidFill>
                </a:uFill>
              </a:rPr>
              <a:t>of </a:t>
            </a:r>
            <a:r>
              <a:rPr lang="en-US" sz="2400" b="0" strike="noStrike" spc="-1" dirty="0" smtClean="0">
                <a:solidFill>
                  <a:srgbClr val="000000"/>
                </a:solidFill>
                <a:uFill>
                  <a:solidFill>
                    <a:srgbClr val="FFFFFF"/>
                  </a:solidFill>
                </a:uFill>
              </a:rPr>
              <a:t>the </a:t>
            </a:r>
            <a:r>
              <a:rPr lang="en-US" sz="2400" b="0" strike="noStrike" spc="-1" dirty="0">
                <a:solidFill>
                  <a:srgbClr val="000000"/>
                </a:solidFill>
                <a:uFill>
                  <a:solidFill>
                    <a:srgbClr val="FFFFFF"/>
                  </a:solidFill>
                </a:uFill>
              </a:rPr>
              <a:t>NN to the training data.</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p:nvPr/>
        </p:nvPicPr>
        <p:blipFill>
          <a:blip r:embed="rId2"/>
          <a:stretch/>
        </p:blipFill>
        <p:spPr>
          <a:xfrm>
            <a:off x="523488" y="632565"/>
            <a:ext cx="5095440" cy="5019480"/>
          </a:xfrm>
          <a:prstGeom prst="rect">
            <a:avLst/>
          </a:prstGeom>
          <a:ln>
            <a:noFill/>
          </a:ln>
        </p:spPr>
      </p:pic>
      <p:cxnSp>
        <p:nvCxnSpPr>
          <p:cNvPr id="3" name="Straight Arrow Connector 2"/>
          <p:cNvCxnSpPr/>
          <p:nvPr/>
        </p:nvCxnSpPr>
        <p:spPr>
          <a:xfrm flipH="1" flipV="1">
            <a:off x="4752280" y="4311242"/>
            <a:ext cx="1152128"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904408" y="4887306"/>
            <a:ext cx="2448272" cy="369332"/>
          </a:xfrm>
          <a:prstGeom prst="rect">
            <a:avLst/>
          </a:prstGeom>
          <a:noFill/>
        </p:spPr>
        <p:txBody>
          <a:bodyPr wrap="square" rtlCol="0">
            <a:spAutoFit/>
          </a:bodyPr>
          <a:lstStyle/>
          <a:p>
            <a:r>
              <a:rPr lang="cs-CZ" b="1" dirty="0" smtClean="0"/>
              <a:t>Activation Function</a:t>
            </a:r>
            <a:endParaRPr lang="cs-CZ" b="1" dirty="0"/>
          </a:p>
        </p:txBody>
      </p:sp>
      <p:sp>
        <p:nvSpPr>
          <p:cNvPr id="6" name="TextBox 5"/>
          <p:cNvSpPr txBox="1"/>
          <p:nvPr/>
        </p:nvSpPr>
        <p:spPr>
          <a:xfrm>
            <a:off x="6120432" y="2727066"/>
            <a:ext cx="3744416" cy="369332"/>
          </a:xfrm>
          <a:prstGeom prst="rect">
            <a:avLst/>
          </a:prstGeom>
          <a:noFill/>
        </p:spPr>
        <p:txBody>
          <a:bodyPr wrap="square" rtlCol="0">
            <a:spAutoFit/>
          </a:bodyPr>
          <a:lstStyle/>
          <a:p>
            <a:r>
              <a:rPr lang="cs-CZ" b="1" dirty="0" smtClean="0"/>
              <a:t>Weighted sum of features x</a:t>
            </a:r>
            <a:r>
              <a:rPr lang="cs-CZ" b="1" baseline="-25000" dirty="0" smtClean="0"/>
              <a:t>1-5</a:t>
            </a:r>
            <a:endParaRPr lang="cs-CZ" b="1" baseline="-25000" dirty="0"/>
          </a:p>
        </p:txBody>
      </p:sp>
      <p:cxnSp>
        <p:nvCxnSpPr>
          <p:cNvPr id="8" name="Straight Arrow Connector 7"/>
          <p:cNvCxnSpPr>
            <a:stCxn id="6" idx="1"/>
          </p:cNvCxnSpPr>
          <p:nvPr/>
        </p:nvCxnSpPr>
        <p:spPr>
          <a:xfrm flipH="1">
            <a:off x="4896296" y="2911732"/>
            <a:ext cx="1224136" cy="391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Shape 1"/>
          <p:cNvSpPr txBox="1"/>
          <p:nvPr/>
        </p:nvSpPr>
        <p:spPr>
          <a:xfrm>
            <a:off x="504000" y="179437"/>
            <a:ext cx="9071640" cy="742213"/>
          </a:xfrm>
          <a:prstGeom prst="rect">
            <a:avLst/>
          </a:prstGeom>
          <a:noFill/>
          <a:ln>
            <a:noFill/>
          </a:ln>
        </p:spPr>
        <p:txBody>
          <a:bodyPr lIns="0" tIns="0" rIns="0" bIns="0" anchor="ctr"/>
          <a:lstStyle/>
          <a:p>
            <a:pPr algn="ctr"/>
            <a:r>
              <a:rPr lang="en-US" sz="3200" b="1" dirty="0"/>
              <a:t>Activation Functions</a:t>
            </a:r>
          </a:p>
        </p:txBody>
      </p:sp>
      <p:pic>
        <p:nvPicPr>
          <p:cNvPr id="60" name="Picture 59"/>
          <p:cNvPicPr/>
          <p:nvPr/>
        </p:nvPicPr>
        <p:blipFill>
          <a:blip r:embed="rId3"/>
          <a:stretch/>
        </p:blipFill>
        <p:spPr>
          <a:xfrm>
            <a:off x="1655936" y="1043533"/>
            <a:ext cx="6943352" cy="5976664"/>
          </a:xfrm>
          <a:prstGeom prst="rect">
            <a:avLst/>
          </a:prstGeom>
          <a:ln>
            <a:noFill/>
          </a:ln>
        </p:spPr>
      </p:pic>
      <p:sp>
        <p:nvSpPr>
          <p:cNvPr id="2" name="TextBox 1"/>
          <p:cNvSpPr txBox="1"/>
          <p:nvPr/>
        </p:nvSpPr>
        <p:spPr>
          <a:xfrm>
            <a:off x="935856" y="3430830"/>
            <a:ext cx="1008112" cy="276999"/>
          </a:xfrm>
          <a:prstGeom prst="rect">
            <a:avLst/>
          </a:prstGeom>
          <a:noFill/>
        </p:spPr>
        <p:txBody>
          <a:bodyPr wrap="square" rtlCol="0">
            <a:spAutoFit/>
          </a:bodyPr>
          <a:lstStyle/>
          <a:p>
            <a:r>
              <a:rPr lang="cs-CZ" sz="1200" b="1" dirty="0" smtClean="0">
                <a:solidFill>
                  <a:schemeClr val="accent1"/>
                </a:solidFill>
              </a:rPr>
              <a:t>Sigmoid</a:t>
            </a:r>
            <a:endParaRPr lang="cs-CZ" sz="1200" b="1" dirty="0">
              <a:solidFill>
                <a:schemeClr val="accent1"/>
              </a:solidFill>
            </a:endParaRPr>
          </a:p>
        </p:txBody>
      </p:sp>
      <p:sp>
        <p:nvSpPr>
          <p:cNvPr id="3" name="Right Arrow 2"/>
          <p:cNvSpPr/>
          <p:nvPr/>
        </p:nvSpPr>
        <p:spPr>
          <a:xfrm>
            <a:off x="71760" y="3430830"/>
            <a:ext cx="864096" cy="27699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solidFill>
                <a:srgbClr val="FF0000"/>
              </a:solidFill>
            </a:endParaRPr>
          </a:p>
        </p:txBody>
      </p:sp>
      <p:sp>
        <p:nvSpPr>
          <p:cNvPr id="6" name="Right Arrow 5"/>
          <p:cNvSpPr/>
          <p:nvPr/>
        </p:nvSpPr>
        <p:spPr>
          <a:xfrm>
            <a:off x="71760" y="6527174"/>
            <a:ext cx="864096" cy="27699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solidFill>
                <a:srgbClr val="FF0000"/>
              </a:solidFill>
            </a:endParaRPr>
          </a:p>
        </p:txBody>
      </p:sp>
      <p:sp>
        <p:nvSpPr>
          <p:cNvPr id="7" name="Right Arrow 6"/>
          <p:cNvSpPr/>
          <p:nvPr/>
        </p:nvSpPr>
        <p:spPr>
          <a:xfrm>
            <a:off x="71760" y="4294926"/>
            <a:ext cx="864096" cy="27699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solidFill>
                <a:srgbClr val="FF0000"/>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2040" y="4859957"/>
            <a:ext cx="9505056" cy="2031325"/>
          </a:xfrm>
          <a:prstGeom prst="rect">
            <a:avLst/>
          </a:prstGeom>
        </p:spPr>
        <p:txBody>
          <a:bodyPr wrap="square">
            <a:spAutoFit/>
          </a:bodyPr>
          <a:lstStyle/>
          <a:p>
            <a:r>
              <a:rPr lang="en-US" dirty="0" smtClean="0"/>
              <a:t>A multilayer neural network (shown by the connected dots) can distort the input space to make the classes of data (examples of which are on the red and blue lines) </a:t>
            </a:r>
            <a:r>
              <a:rPr lang="en-US" u="sng" dirty="0" smtClean="0"/>
              <a:t>linearly separable</a:t>
            </a:r>
            <a:r>
              <a:rPr lang="en-US" dirty="0" smtClean="0"/>
              <a:t>. Note how a regular grid (shown on the left) in input space is also transformed (shown in the middle panel) by hidden units. This is an illustrative example with only two input units, two hidden units and one output unit, but the networks used for object recognition or natural language processing contain tens or hundreds of thousands of units. Reproduced with permission from C. </a:t>
            </a:r>
            <a:r>
              <a:rPr lang="en-US" dirty="0" err="1" smtClean="0"/>
              <a:t>Olah</a:t>
            </a:r>
            <a:r>
              <a:rPr lang="en-US" dirty="0" smtClean="0"/>
              <a:t> (http://colah.github.io/).</a:t>
            </a:r>
            <a:endParaRPr lang="cs-CZ"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650" y="1232842"/>
            <a:ext cx="6791325" cy="3267075"/>
          </a:xfrm>
          <a:prstGeom prst="rect">
            <a:avLst/>
          </a:prstGeom>
        </p:spPr>
      </p:pic>
    </p:spTree>
    <p:extLst>
      <p:ext uri="{BB962C8B-B14F-4D97-AF65-F5344CB8AC3E}">
        <p14:creationId xmlns:p14="http://schemas.microsoft.com/office/powerpoint/2010/main" val="1617726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Shape 1"/>
          <p:cNvSpPr txBox="1"/>
          <p:nvPr/>
        </p:nvSpPr>
        <p:spPr>
          <a:xfrm>
            <a:off x="143768" y="68760"/>
            <a:ext cx="9793088" cy="738360"/>
          </a:xfrm>
          <a:prstGeom prst="rect">
            <a:avLst/>
          </a:prstGeom>
          <a:noFill/>
          <a:ln>
            <a:noFill/>
          </a:ln>
        </p:spPr>
        <p:txBody>
          <a:bodyPr lIns="0" tIns="0" rIns="0" bIns="0" anchor="ctr"/>
          <a:lstStyle/>
          <a:p>
            <a:pPr algn="ctr"/>
            <a:r>
              <a:rPr lang="en-US" sz="3200" b="1" strike="noStrike" spc="-1" dirty="0">
                <a:solidFill>
                  <a:srgbClr val="000000"/>
                </a:solidFill>
                <a:uFill>
                  <a:solidFill>
                    <a:srgbClr val="FFFFFF"/>
                  </a:solidFill>
                </a:uFill>
                <a:latin typeface="Arial"/>
              </a:rPr>
              <a:t>Multilayer Perceptron (deep feed forward network) outline</a:t>
            </a:r>
          </a:p>
        </p:txBody>
      </p:sp>
      <p:pic>
        <p:nvPicPr>
          <p:cNvPr id="62" name="Picture 61"/>
          <p:cNvPicPr/>
          <p:nvPr/>
        </p:nvPicPr>
        <p:blipFill>
          <a:blip r:embed="rId3"/>
          <a:stretch/>
        </p:blipFill>
        <p:spPr>
          <a:xfrm>
            <a:off x="503640" y="832680"/>
            <a:ext cx="9071640" cy="4240800"/>
          </a:xfrm>
          <a:prstGeom prst="rect">
            <a:avLst/>
          </a:prstGeom>
          <a:ln>
            <a:noFill/>
          </a:ln>
        </p:spPr>
      </p:pic>
      <p:sp>
        <p:nvSpPr>
          <p:cNvPr id="63" name="TextShape 2"/>
          <p:cNvSpPr txBox="1"/>
          <p:nvPr/>
        </p:nvSpPr>
        <p:spPr>
          <a:xfrm>
            <a:off x="445864" y="5292005"/>
            <a:ext cx="9052560" cy="1882080"/>
          </a:xfrm>
          <a:prstGeom prst="rect">
            <a:avLst/>
          </a:prstGeom>
          <a:noFill/>
          <a:ln>
            <a:noFill/>
          </a:ln>
        </p:spPr>
        <p:txBody>
          <a:bodyPr lIns="90000" tIns="45000" rIns="90000" bIns="45000"/>
          <a:lstStyle/>
          <a:p>
            <a:r>
              <a:rPr lang="en-US" sz="1800" b="1" strike="noStrike" spc="-1" dirty="0">
                <a:solidFill>
                  <a:srgbClr val="000000"/>
                </a:solidFill>
                <a:uFill>
                  <a:solidFill>
                    <a:srgbClr val="FFFFFF"/>
                  </a:solidFill>
                </a:uFill>
                <a:latin typeface="Arial"/>
              </a:rPr>
              <a:t>a</a:t>
            </a:r>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A</a:t>
            </a:r>
            <a:r>
              <a:rPr lang="en-US" sz="1800" b="0" strike="noStrike" spc="-1" dirty="0">
                <a:solidFill>
                  <a:srgbClr val="000000"/>
                </a:solidFill>
                <a:uFill>
                  <a:solidFill>
                    <a:srgbClr val="FFFFFF"/>
                  </a:solidFill>
                </a:uFill>
                <a:latin typeface="Arial"/>
              </a:rPr>
              <a:t> feed-forward deep neural network with two hidden layers, each layer consists of multiple neurons, which are fully connected with neurons of the previous and following layers. </a:t>
            </a:r>
            <a:r>
              <a:rPr lang="en-US" sz="1800" b="1" strike="noStrike" spc="-1" dirty="0">
                <a:solidFill>
                  <a:srgbClr val="000000"/>
                </a:solidFill>
                <a:uFill>
                  <a:solidFill>
                    <a:srgbClr val="FFFFFF"/>
                  </a:solidFill>
                </a:uFill>
                <a:latin typeface="Arial"/>
              </a:rPr>
              <a:t>b</a:t>
            </a:r>
            <a:r>
              <a:rPr lang="en-US" sz="1800" b="0" strike="noStrike" spc="-1" dirty="0">
                <a:solidFill>
                  <a:srgbClr val="000000"/>
                </a:solidFill>
                <a:uFill>
                  <a:solidFill>
                    <a:srgbClr val="FFFFFF"/>
                  </a:solidFill>
                </a:uFill>
                <a:latin typeface="Arial"/>
              </a:rPr>
              <a:t> Each artificial neuron receives one or more input signals x 1, x 2,…, x m and outputs a value y to neurons of the next layer. The output y is a nonlinear weighted sum of input signals. Nonlinearity is achieved by passing the linear sum through non-linear functions known as activation functions. </a:t>
            </a:r>
            <a:r>
              <a:rPr lang="en-US" sz="1800" b="1" strike="noStrike" spc="-1" dirty="0">
                <a:solidFill>
                  <a:srgbClr val="000000"/>
                </a:solidFill>
                <a:uFill>
                  <a:solidFill>
                    <a:srgbClr val="FFFFFF"/>
                  </a:solidFill>
                </a:uFill>
                <a:latin typeface="Arial"/>
              </a:rPr>
              <a:t>c</a:t>
            </a:r>
            <a:r>
              <a:rPr lang="en-US" sz="1800" b="0" strike="noStrike" spc="-1" dirty="0">
                <a:solidFill>
                  <a:srgbClr val="000000"/>
                </a:solidFill>
                <a:uFill>
                  <a:solidFill>
                    <a:srgbClr val="FFFFFF"/>
                  </a:solidFill>
                </a:uFill>
                <a:latin typeface="Arial"/>
              </a:rPr>
              <a:t> Popular neurons activation functions: the rectified linear unit (</a:t>
            </a:r>
            <a:r>
              <a:rPr lang="en-US" sz="1800" b="0" strike="noStrike" spc="-1" dirty="0" err="1">
                <a:solidFill>
                  <a:srgbClr val="000000"/>
                </a:solidFill>
                <a:uFill>
                  <a:solidFill>
                    <a:srgbClr val="FFFFFF"/>
                  </a:solidFill>
                </a:uFill>
                <a:latin typeface="Arial"/>
              </a:rPr>
              <a:t>ReLU</a:t>
            </a:r>
            <a:r>
              <a:rPr lang="en-US" sz="1800" b="0" strike="noStrike" spc="-1" dirty="0">
                <a:solidFill>
                  <a:srgbClr val="000000"/>
                </a:solidFill>
                <a:uFill>
                  <a:solidFill>
                    <a:srgbClr val="FFFFFF"/>
                  </a:solidFill>
                </a:uFill>
                <a:latin typeface="Arial"/>
              </a:rPr>
              <a:t>) (red), Sigmoid (</a:t>
            </a:r>
            <a:r>
              <a:rPr lang="en-US" sz="1800" b="0" strike="noStrike" spc="-1" dirty="0" err="1">
                <a:solidFill>
                  <a:srgbClr val="000000"/>
                </a:solidFill>
                <a:uFill>
                  <a:solidFill>
                    <a:srgbClr val="FFFFFF"/>
                  </a:solidFill>
                </a:uFill>
                <a:latin typeface="Arial"/>
              </a:rPr>
              <a:t>Sigm</a:t>
            </a:r>
            <a:r>
              <a:rPr lang="en-US" sz="1800" b="0" strike="noStrike" spc="-1" dirty="0">
                <a:solidFill>
                  <a:srgbClr val="000000"/>
                </a:solidFill>
                <a:uFill>
                  <a:solidFill>
                    <a:srgbClr val="FFFFFF"/>
                  </a:solidFill>
                </a:uFill>
                <a:latin typeface="Arial"/>
              </a:rPr>
              <a:t>) (green) and </a:t>
            </a:r>
            <a:r>
              <a:rPr lang="en-US" sz="1800" b="0" strike="noStrike" spc="-1" dirty="0" err="1">
                <a:solidFill>
                  <a:srgbClr val="000000"/>
                </a:solidFill>
                <a:uFill>
                  <a:solidFill>
                    <a:srgbClr val="FFFFFF"/>
                  </a:solidFill>
                </a:uFill>
                <a:latin typeface="Arial"/>
              </a:rPr>
              <a:t>Tanh</a:t>
            </a:r>
            <a:r>
              <a:rPr lang="en-US" sz="1800" b="0" strike="noStrike" spc="-1" dirty="0">
                <a:solidFill>
                  <a:srgbClr val="000000"/>
                </a:solidFill>
                <a:uFill>
                  <a:solidFill>
                    <a:srgbClr val="FFFFFF"/>
                  </a:solidFill>
                </a:uFill>
                <a:latin typeface="Arial"/>
              </a:rPr>
              <a:t> (blue)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Shape 1"/>
          <p:cNvSpPr txBox="1"/>
          <p:nvPr/>
        </p:nvSpPr>
        <p:spPr>
          <a:xfrm>
            <a:off x="506985" y="159434"/>
            <a:ext cx="9071640" cy="795960"/>
          </a:xfrm>
          <a:prstGeom prst="rect">
            <a:avLst/>
          </a:prstGeom>
          <a:noFill/>
          <a:ln>
            <a:noFill/>
          </a:ln>
        </p:spPr>
        <p:txBody>
          <a:bodyPr lIns="0" tIns="0" rIns="0" bIns="0" anchor="ctr"/>
          <a:lstStyle/>
          <a:p>
            <a:pPr algn="ctr"/>
            <a:r>
              <a:rPr lang="en-US" sz="3200" b="1" strike="noStrike" spc="-1" dirty="0" smtClean="0">
                <a:solidFill>
                  <a:srgbClr val="000000"/>
                </a:solidFill>
                <a:uFill>
                  <a:solidFill>
                    <a:srgbClr val="FFFFFF"/>
                  </a:solidFill>
                </a:uFill>
                <a:latin typeface="Arial"/>
              </a:rPr>
              <a:t>Loss Functions </a:t>
            </a:r>
            <a:r>
              <a:rPr lang="en-US" sz="3200" b="1" strike="noStrike" spc="-1" dirty="0">
                <a:solidFill>
                  <a:srgbClr val="000000"/>
                </a:solidFill>
                <a:uFill>
                  <a:solidFill>
                    <a:srgbClr val="FFFFFF"/>
                  </a:solidFill>
                </a:uFill>
                <a:latin typeface="Arial"/>
              </a:rPr>
              <a:t>for Regression</a:t>
            </a:r>
          </a:p>
        </p:txBody>
      </p:sp>
      <p:grpSp>
        <p:nvGrpSpPr>
          <p:cNvPr id="2" name="Group 1"/>
          <p:cNvGrpSpPr/>
          <p:nvPr/>
        </p:nvGrpSpPr>
        <p:grpSpPr>
          <a:xfrm>
            <a:off x="5616376" y="1043533"/>
            <a:ext cx="3749040" cy="1418760"/>
            <a:chOff x="365760" y="1125133"/>
            <a:chExt cx="3749040" cy="1418760"/>
          </a:xfrm>
        </p:grpSpPr>
        <p:pic>
          <p:nvPicPr>
            <p:cNvPr id="67" name="Picture 66"/>
            <p:cNvPicPr/>
            <p:nvPr/>
          </p:nvPicPr>
          <p:blipFill>
            <a:blip r:embed="rId2"/>
            <a:stretch/>
          </p:blipFill>
          <p:spPr>
            <a:xfrm>
              <a:off x="680400" y="1582333"/>
              <a:ext cx="2428560" cy="961560"/>
            </a:xfrm>
            <a:prstGeom prst="rect">
              <a:avLst/>
            </a:prstGeom>
            <a:ln>
              <a:noFill/>
            </a:ln>
          </p:spPr>
        </p:pic>
        <p:sp>
          <p:nvSpPr>
            <p:cNvPr id="68" name="TextShape 2"/>
            <p:cNvSpPr txBox="1"/>
            <p:nvPr/>
          </p:nvSpPr>
          <p:spPr>
            <a:xfrm>
              <a:off x="365760" y="1125133"/>
              <a:ext cx="3749040" cy="346320"/>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Arial"/>
                </a:rPr>
                <a:t>Mean Squared Error (aka L2).</a:t>
              </a:r>
            </a:p>
          </p:txBody>
        </p:sp>
      </p:grpSp>
      <p:grpSp>
        <p:nvGrpSpPr>
          <p:cNvPr id="3" name="Group 2"/>
          <p:cNvGrpSpPr/>
          <p:nvPr/>
        </p:nvGrpSpPr>
        <p:grpSpPr>
          <a:xfrm>
            <a:off x="935856" y="971525"/>
            <a:ext cx="3474720" cy="1433880"/>
            <a:chOff x="5852160" y="1144573"/>
            <a:chExt cx="3474720" cy="1433880"/>
          </a:xfrm>
        </p:grpSpPr>
        <p:pic>
          <p:nvPicPr>
            <p:cNvPr id="69" name="Picture 68"/>
            <p:cNvPicPr/>
            <p:nvPr/>
          </p:nvPicPr>
          <p:blipFill>
            <a:blip r:embed="rId3"/>
            <a:stretch/>
          </p:blipFill>
          <p:spPr>
            <a:xfrm>
              <a:off x="6309360" y="1673773"/>
              <a:ext cx="2447640" cy="904680"/>
            </a:xfrm>
            <a:prstGeom prst="rect">
              <a:avLst/>
            </a:prstGeom>
            <a:ln>
              <a:noFill/>
            </a:ln>
          </p:spPr>
        </p:pic>
        <p:sp>
          <p:nvSpPr>
            <p:cNvPr id="70" name="TextShape 3"/>
            <p:cNvSpPr txBox="1"/>
            <p:nvPr/>
          </p:nvSpPr>
          <p:spPr>
            <a:xfrm>
              <a:off x="5852160" y="1144573"/>
              <a:ext cx="3474720" cy="34632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Mean Absolute Error (aka L1).</a:t>
              </a:r>
            </a:p>
          </p:txBody>
        </p:sp>
      </p:grpSp>
      <p:sp>
        <p:nvSpPr>
          <p:cNvPr id="71" name="TextShape 4"/>
          <p:cNvSpPr txBox="1"/>
          <p:nvPr/>
        </p:nvSpPr>
        <p:spPr>
          <a:xfrm>
            <a:off x="365760" y="5514253"/>
            <a:ext cx="9509760" cy="1721968"/>
          </a:xfrm>
          <a:prstGeom prst="rect">
            <a:avLst/>
          </a:prstGeom>
          <a:noFill/>
          <a:ln>
            <a:noFill/>
          </a:ln>
        </p:spPr>
        <p:txBody>
          <a:bodyPr lIns="90000" tIns="45000" rIns="90000" bIns="45000"/>
          <a:lstStyle/>
          <a:p>
            <a:pPr marL="285750" indent="-285750">
              <a:buFont typeface="Arial" panose="020B0604020202020204" pitchFamily="34" charset="0"/>
              <a:buChar char="•"/>
            </a:pPr>
            <a:r>
              <a:rPr lang="en-US" sz="1800" b="1" strike="noStrike" spc="-1" dirty="0">
                <a:solidFill>
                  <a:srgbClr val="000000"/>
                </a:solidFill>
                <a:uFill>
                  <a:solidFill>
                    <a:srgbClr val="FFFFFF"/>
                  </a:solidFill>
                </a:uFill>
                <a:latin typeface="Arial"/>
              </a:rPr>
              <a:t>MAE</a:t>
            </a:r>
            <a:r>
              <a:rPr lang="en-US" sz="1800" b="0" strike="noStrike" spc="-1" dirty="0">
                <a:solidFill>
                  <a:srgbClr val="000000"/>
                </a:solidFill>
                <a:uFill>
                  <a:solidFill>
                    <a:srgbClr val="FFFFFF"/>
                  </a:solidFill>
                </a:uFill>
                <a:latin typeface="Arial"/>
              </a:rPr>
              <a:t> is more robust to outliers but its derivatives are not continuous making it inefficient to find minima.</a:t>
            </a:r>
          </a:p>
          <a:p>
            <a:pPr marL="285750" indent="-285750">
              <a:buFont typeface="Arial" panose="020B0604020202020204" pitchFamily="34" charset="0"/>
              <a:buChar char="•"/>
            </a:pPr>
            <a:r>
              <a:rPr lang="en-US" sz="1800" b="1" strike="noStrike" spc="-1" dirty="0">
                <a:solidFill>
                  <a:srgbClr val="000000"/>
                </a:solidFill>
                <a:uFill>
                  <a:solidFill>
                    <a:srgbClr val="FFFFFF"/>
                  </a:solidFill>
                </a:uFill>
                <a:latin typeface="Arial"/>
              </a:rPr>
              <a:t>MSE</a:t>
            </a:r>
            <a:r>
              <a:rPr lang="en-US" sz="1800" b="0" strike="noStrike" spc="-1" dirty="0">
                <a:solidFill>
                  <a:srgbClr val="000000"/>
                </a:solidFill>
                <a:uFill>
                  <a:solidFill>
                    <a:srgbClr val="FFFFFF"/>
                  </a:solidFill>
                </a:uFill>
                <a:latin typeface="Arial"/>
              </a:rPr>
              <a:t> is sensitive to outliers but easier to find minima.</a:t>
            </a:r>
          </a:p>
          <a:p>
            <a:pPr marL="285750" indent="-285750">
              <a:buFont typeface="Arial" panose="020B0604020202020204" pitchFamily="34" charset="0"/>
              <a:buChar char="•"/>
            </a:pPr>
            <a:r>
              <a:rPr lang="en-US" sz="1800" b="0" strike="noStrike" spc="-1" dirty="0">
                <a:solidFill>
                  <a:srgbClr val="000000"/>
                </a:solidFill>
                <a:uFill>
                  <a:solidFill>
                    <a:srgbClr val="FFFFFF"/>
                  </a:solidFill>
                </a:uFill>
                <a:latin typeface="Arial"/>
              </a:rPr>
              <a:t>Other Cost functions that even out the disadvantages of MAE &amp; MSE: </a:t>
            </a:r>
            <a:r>
              <a:rPr lang="en-US" sz="1800" b="1" strike="noStrike" spc="-1" dirty="0">
                <a:solidFill>
                  <a:srgbClr val="000000"/>
                </a:solidFill>
                <a:uFill>
                  <a:solidFill>
                    <a:srgbClr val="FFFFFF"/>
                  </a:solidFill>
                </a:uFill>
                <a:latin typeface="Arial"/>
              </a:rPr>
              <a:t>Huber Loss, Log-</a:t>
            </a:r>
            <a:r>
              <a:rPr lang="en-US" sz="1800" b="1" strike="noStrike" spc="-1" dirty="0" err="1">
                <a:solidFill>
                  <a:srgbClr val="000000"/>
                </a:solidFill>
                <a:uFill>
                  <a:solidFill>
                    <a:srgbClr val="FFFFFF"/>
                  </a:solidFill>
                </a:uFill>
                <a:latin typeface="Arial"/>
              </a:rPr>
              <a:t>Cosh</a:t>
            </a:r>
            <a:r>
              <a:rPr lang="en-US" sz="1800" b="1" strike="noStrike" spc="-1" dirty="0">
                <a:solidFill>
                  <a:srgbClr val="000000"/>
                </a:solidFill>
                <a:uFill>
                  <a:solidFill>
                    <a:srgbClr val="FFFFFF"/>
                  </a:solidFill>
                </a:uFill>
                <a:latin typeface="Arial"/>
              </a:rPr>
              <a:t> Loss, Quantile Loss</a:t>
            </a:r>
            <a:r>
              <a:rPr lang="en-US" sz="1800" b="0" strike="noStrike" spc="-1" dirty="0" smtClean="0">
                <a:solidFill>
                  <a:srgbClr val="000000"/>
                </a:solidFill>
                <a:uFill>
                  <a:solidFill>
                    <a:srgbClr val="FFFFFF"/>
                  </a:solidFill>
                </a:uFill>
                <a:latin typeface="Arial"/>
              </a:rPr>
              <a:t>.</a:t>
            </a:r>
          </a:p>
          <a:p>
            <a:endParaRPr lang="en-US" sz="1800" b="0" strike="noStrike" spc="-1" dirty="0" smtClean="0">
              <a:solidFill>
                <a:srgbClr val="000000"/>
              </a:solidFill>
              <a:uFill>
                <a:solidFill>
                  <a:srgbClr val="FFFFFF"/>
                </a:solidFill>
              </a:uFill>
              <a:latin typeface="Arial"/>
            </a:endParaRPr>
          </a:p>
          <a:p>
            <a:r>
              <a:rPr lang="en-US" sz="1400" spc="-1" dirty="0" smtClean="0">
                <a:solidFill>
                  <a:srgbClr val="000000"/>
                </a:solidFill>
                <a:uFill>
                  <a:solidFill>
                    <a:srgbClr val="FFFFFF"/>
                  </a:solidFill>
                </a:uFill>
                <a:latin typeface="Arial"/>
              </a:rPr>
              <a:t>More at </a:t>
            </a:r>
            <a:r>
              <a:rPr lang="en-US" sz="1400" spc="-1" dirty="0">
                <a:solidFill>
                  <a:srgbClr val="000000"/>
                </a:solidFill>
                <a:uFill>
                  <a:solidFill>
                    <a:srgbClr val="FFFFFF"/>
                  </a:solidFill>
                </a:uFill>
                <a:hlinkClick r:id="rId4"/>
              </a:rPr>
              <a:t>https://heartbeat.fritz.ai/5-regression-loss-functions-all-machine-learners-should-know-4fb140e9d4b0</a:t>
            </a:r>
            <a:endParaRPr lang="en-US" sz="1400" spc="-1" dirty="0">
              <a:solidFill>
                <a:srgbClr val="000000"/>
              </a:solidFill>
              <a:uFill>
                <a:solidFill>
                  <a:srgbClr val="FFFFFF"/>
                </a:solidFill>
              </a:uFill>
            </a:endParaRPr>
          </a:p>
          <a:p>
            <a:pPr marL="285750" indent="-285750">
              <a:buFont typeface="Arial" panose="020B0604020202020204" pitchFamily="34" charset="0"/>
              <a:buChar char="•"/>
            </a:pPr>
            <a:endParaRPr lang="en-US" sz="1800" b="0" strike="noStrike" spc="-1" dirty="0">
              <a:solidFill>
                <a:srgbClr val="000000"/>
              </a:solidFill>
              <a:uFill>
                <a:solidFill>
                  <a:srgbClr val="FFFFFF"/>
                </a:solidFill>
              </a:uFill>
              <a:latin typeface="Arial"/>
            </a:endParaRPr>
          </a:p>
        </p:txBody>
      </p:sp>
      <p:pic>
        <p:nvPicPr>
          <p:cNvPr id="72" name="Picture 71"/>
          <p:cNvPicPr/>
          <p:nvPr/>
        </p:nvPicPr>
        <p:blipFill>
          <a:blip r:embed="rId5"/>
          <a:stretch/>
        </p:blipFill>
        <p:spPr>
          <a:xfrm>
            <a:off x="182880" y="2600773"/>
            <a:ext cx="9524520" cy="29523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Shape 1"/>
          <p:cNvSpPr txBox="1"/>
          <p:nvPr/>
        </p:nvSpPr>
        <p:spPr>
          <a:xfrm>
            <a:off x="504000" y="301320"/>
            <a:ext cx="9071640" cy="795960"/>
          </a:xfrm>
          <a:prstGeom prst="rect">
            <a:avLst/>
          </a:prstGeom>
          <a:noFill/>
          <a:ln>
            <a:noFill/>
          </a:ln>
        </p:spPr>
        <p:txBody>
          <a:bodyPr lIns="0" tIns="0" rIns="0" bIns="0" anchor="ctr"/>
          <a:lstStyle/>
          <a:p>
            <a:pPr algn="ctr"/>
            <a:r>
              <a:rPr lang="en-US" sz="3200" b="1" strike="noStrike" spc="-1" dirty="0" smtClean="0">
                <a:solidFill>
                  <a:srgbClr val="000000"/>
                </a:solidFill>
                <a:uFill>
                  <a:solidFill>
                    <a:srgbClr val="FFFFFF"/>
                  </a:solidFill>
                </a:uFill>
                <a:latin typeface="Arial"/>
              </a:rPr>
              <a:t>Loss Functions </a:t>
            </a:r>
            <a:r>
              <a:rPr lang="en-US" sz="3200" b="1" strike="noStrike" spc="-1" dirty="0">
                <a:solidFill>
                  <a:srgbClr val="000000"/>
                </a:solidFill>
                <a:uFill>
                  <a:solidFill>
                    <a:srgbClr val="FFFFFF"/>
                  </a:solidFill>
                </a:uFill>
                <a:latin typeface="Arial"/>
              </a:rPr>
              <a:t>for Classification</a:t>
            </a:r>
          </a:p>
        </p:txBody>
      </p:sp>
      <p:sp>
        <p:nvSpPr>
          <p:cNvPr id="74" name="TextShape 2"/>
          <p:cNvSpPr txBox="1"/>
          <p:nvPr/>
        </p:nvSpPr>
        <p:spPr>
          <a:xfrm>
            <a:off x="274320" y="3888720"/>
            <a:ext cx="9601200" cy="858240"/>
          </a:xfrm>
          <a:prstGeom prst="rect">
            <a:avLst/>
          </a:prstGeom>
          <a:noFill/>
          <a:ln>
            <a:noFill/>
          </a:ln>
        </p:spPr>
        <p:txBody>
          <a:bodyPr lIns="90000" tIns="45000" rIns="90000" bIns="45000"/>
          <a:lstStyle/>
          <a:p>
            <a:r>
              <a:rPr lang="en-US" sz="1800" b="1" strike="noStrike" spc="-1" dirty="0">
                <a:solidFill>
                  <a:srgbClr val="000000"/>
                </a:solidFill>
                <a:uFill>
                  <a:solidFill>
                    <a:srgbClr val="FFFFFF"/>
                  </a:solidFill>
                </a:uFill>
                <a:latin typeface="Arial"/>
              </a:rPr>
              <a:t>Cross Entropy Loss/Negative Log Likelihood (the most frequently used).</a:t>
            </a:r>
            <a:r>
              <a:rPr lang="en-US" sz="1800" b="0" strike="noStrike" spc="-1" dirty="0">
                <a:solidFill>
                  <a:srgbClr val="000000"/>
                </a:solidFill>
                <a:uFill>
                  <a:solidFill>
                    <a:srgbClr val="FFFFFF"/>
                  </a:solidFill>
                </a:uFill>
                <a:latin typeface="Arial"/>
              </a:rPr>
              <a:t> Increases as the predicted probability diverges from the actual label and penalizes heavily the predictions that are confident but wrong.</a:t>
            </a:r>
            <a:endParaRPr lang="en-US" sz="1800" b="1" strike="noStrike" spc="-1" dirty="0">
              <a:solidFill>
                <a:srgbClr val="000000"/>
              </a:solidFill>
              <a:uFill>
                <a:solidFill>
                  <a:srgbClr val="FFFFFF"/>
                </a:solidFill>
              </a:uFill>
              <a:latin typeface="Arial"/>
            </a:endParaRPr>
          </a:p>
        </p:txBody>
      </p:sp>
      <p:sp>
        <p:nvSpPr>
          <p:cNvPr id="75" name="TextShape 3"/>
          <p:cNvSpPr txBox="1"/>
          <p:nvPr/>
        </p:nvSpPr>
        <p:spPr>
          <a:xfrm>
            <a:off x="274320" y="1293120"/>
            <a:ext cx="9509760" cy="602280"/>
          </a:xfrm>
          <a:prstGeom prst="rect">
            <a:avLst/>
          </a:prstGeom>
          <a:noFill/>
          <a:ln>
            <a:noFill/>
          </a:ln>
        </p:spPr>
        <p:txBody>
          <a:bodyPr lIns="90000" tIns="45000" rIns="90000" bIns="45000"/>
          <a:lstStyle/>
          <a:p>
            <a:r>
              <a:rPr lang="en-US" sz="1800" b="1" strike="noStrike" spc="-1">
                <a:solidFill>
                  <a:srgbClr val="000000"/>
                </a:solidFill>
                <a:uFill>
                  <a:solidFill>
                    <a:srgbClr val="FFFFFF"/>
                  </a:solidFill>
                </a:uFill>
                <a:latin typeface="Arial"/>
              </a:rPr>
              <a:t>One-hot encoding.</a:t>
            </a:r>
            <a:r>
              <a:rPr lang="en-US" sz="1800" b="0" strike="noStrike" spc="-1">
                <a:solidFill>
                  <a:srgbClr val="000000"/>
                </a:solidFill>
                <a:uFill>
                  <a:solidFill>
                    <a:srgbClr val="FFFFFF"/>
                  </a:solidFill>
                </a:uFill>
                <a:latin typeface="Arial"/>
              </a:rPr>
              <a:t> Tansforms each label into a vector (1 for correct class, 0 otherwise)</a:t>
            </a:r>
          </a:p>
        </p:txBody>
      </p:sp>
      <p:pic>
        <p:nvPicPr>
          <p:cNvPr id="76" name="Picture 75"/>
          <p:cNvPicPr/>
          <p:nvPr/>
        </p:nvPicPr>
        <p:blipFill>
          <a:blip r:embed="rId2"/>
          <a:stretch/>
        </p:blipFill>
        <p:spPr>
          <a:xfrm>
            <a:off x="5935320" y="1701720"/>
            <a:ext cx="4031640" cy="2206440"/>
          </a:xfrm>
          <a:prstGeom prst="rect">
            <a:avLst/>
          </a:prstGeom>
          <a:ln>
            <a:noFill/>
          </a:ln>
        </p:spPr>
      </p:pic>
      <p:sp>
        <p:nvSpPr>
          <p:cNvPr id="77" name="TextShape 4"/>
          <p:cNvSpPr txBox="1"/>
          <p:nvPr/>
        </p:nvSpPr>
        <p:spPr>
          <a:xfrm>
            <a:off x="5915520" y="2092320"/>
            <a:ext cx="2271600" cy="650880"/>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Arial"/>
              </a:rPr>
              <a:t>converts the scores to probabilities.</a:t>
            </a:r>
          </a:p>
        </p:txBody>
      </p:sp>
      <p:pic>
        <p:nvPicPr>
          <p:cNvPr id="78" name="Picture 77"/>
          <p:cNvPicPr/>
          <p:nvPr/>
        </p:nvPicPr>
        <p:blipFill>
          <a:blip r:embed="rId3"/>
          <a:stretch/>
        </p:blipFill>
        <p:spPr>
          <a:xfrm>
            <a:off x="457200" y="1750320"/>
            <a:ext cx="3238200" cy="1599840"/>
          </a:xfrm>
          <a:prstGeom prst="rect">
            <a:avLst/>
          </a:prstGeom>
          <a:ln>
            <a:noFill/>
          </a:ln>
        </p:spPr>
      </p:pic>
      <p:pic>
        <p:nvPicPr>
          <p:cNvPr id="79" name="Picture 78"/>
          <p:cNvPicPr/>
          <p:nvPr/>
        </p:nvPicPr>
        <p:blipFill>
          <a:blip r:embed="rId4"/>
          <a:stretch/>
        </p:blipFill>
        <p:spPr>
          <a:xfrm>
            <a:off x="1463040" y="4716000"/>
            <a:ext cx="4381200" cy="1647360"/>
          </a:xfrm>
          <a:prstGeom prst="rect">
            <a:avLst/>
          </a:prstGeom>
          <a:ln>
            <a:noFill/>
          </a:ln>
        </p:spPr>
      </p:pic>
      <p:pic>
        <p:nvPicPr>
          <p:cNvPr id="80" name="Picture 79"/>
          <p:cNvPicPr/>
          <p:nvPr/>
        </p:nvPicPr>
        <p:blipFill>
          <a:blip r:embed="rId5"/>
          <a:stretch/>
        </p:blipFill>
        <p:spPr>
          <a:xfrm>
            <a:off x="6675120" y="5834520"/>
            <a:ext cx="2194560" cy="840600"/>
          </a:xfrm>
          <a:prstGeom prst="rect">
            <a:avLst/>
          </a:prstGeom>
          <a:ln>
            <a:noFill/>
          </a:ln>
        </p:spPr>
      </p:pic>
      <p:pic>
        <p:nvPicPr>
          <p:cNvPr id="81" name="Picture 80"/>
          <p:cNvPicPr/>
          <p:nvPr/>
        </p:nvPicPr>
        <p:blipFill>
          <a:blip r:embed="rId6"/>
          <a:stretch/>
        </p:blipFill>
        <p:spPr>
          <a:xfrm>
            <a:off x="4414680" y="6620760"/>
            <a:ext cx="5665320" cy="785880"/>
          </a:xfrm>
          <a:prstGeom prst="rect">
            <a:avLst/>
          </a:prstGeom>
          <a:ln>
            <a:noFill/>
          </a:ln>
        </p:spPr>
      </p:pic>
      <p:sp>
        <p:nvSpPr>
          <p:cNvPr id="82" name="TextShape 5"/>
          <p:cNvSpPr txBox="1"/>
          <p:nvPr/>
        </p:nvSpPr>
        <p:spPr>
          <a:xfrm>
            <a:off x="182880" y="6274080"/>
            <a:ext cx="4206240" cy="111420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For </a:t>
            </a:r>
            <a:r>
              <a:rPr lang="en-US" sz="1800" b="1" strike="noStrike" spc="-1">
                <a:solidFill>
                  <a:srgbClr val="000000"/>
                </a:solidFill>
                <a:uFill>
                  <a:solidFill>
                    <a:srgbClr val="FFFFFF"/>
                  </a:solidFill>
                </a:uFill>
                <a:latin typeface="Arial"/>
              </a:rPr>
              <a:t>multi-label classification</a:t>
            </a:r>
            <a:r>
              <a:rPr lang="en-US" sz="1800" b="0" strike="noStrike" spc="-1">
                <a:solidFill>
                  <a:srgbClr val="000000"/>
                </a:solidFill>
                <a:uFill>
                  <a:solidFill>
                    <a:srgbClr val="FFFFFF"/>
                  </a:solidFill>
                </a:uFill>
                <a:latin typeface="Arial"/>
              </a:rPr>
              <a:t> (outputs can be matched to more than one label, e.g. ‘car’, ‘automobile’ can be applied to same image of car). </a:t>
            </a:r>
          </a:p>
        </p:txBody>
      </p:sp>
      <p:sp>
        <p:nvSpPr>
          <p:cNvPr id="83" name="TextShape 6"/>
          <p:cNvSpPr txBox="1"/>
          <p:nvPr/>
        </p:nvSpPr>
        <p:spPr>
          <a:xfrm>
            <a:off x="6744240" y="5519520"/>
            <a:ext cx="2194560" cy="602280"/>
          </a:xfrm>
          <a:prstGeom prst="rect">
            <a:avLst/>
          </a:prstGeom>
          <a:noFill/>
          <a:ln>
            <a:noFill/>
          </a:ln>
        </p:spPr>
        <p:txBody>
          <a:bodyPr lIns="90000" tIns="45000" rIns="90000" bIns="45000"/>
          <a:lstStyle/>
          <a:p>
            <a:r>
              <a:rPr lang="en-US" sz="1800" b="1" strike="noStrike" spc="-1">
                <a:solidFill>
                  <a:srgbClr val="000000"/>
                </a:solidFill>
                <a:uFill>
                  <a:solidFill>
                    <a:srgbClr val="FFFFFF"/>
                  </a:solidFill>
                </a:uFill>
                <a:latin typeface="Arial"/>
              </a:rPr>
              <a:t>Sigmoid function</a:t>
            </a:r>
          </a:p>
        </p:txBody>
      </p:sp>
      <p:sp>
        <p:nvSpPr>
          <p:cNvPr id="2" name="TextBox 1"/>
          <p:cNvSpPr txBox="1"/>
          <p:nvPr/>
        </p:nvSpPr>
        <p:spPr>
          <a:xfrm>
            <a:off x="6228544" y="5982468"/>
            <a:ext cx="900000" cy="461665"/>
          </a:xfrm>
          <a:prstGeom prst="rect">
            <a:avLst/>
          </a:prstGeom>
          <a:noFill/>
        </p:spPr>
        <p:txBody>
          <a:bodyPr wrap="square" rtlCol="0">
            <a:spAutoFit/>
          </a:bodyPr>
          <a:lstStyle/>
          <a:p>
            <a:r>
              <a:rPr lang="cs-CZ" sz="2400" i="1" dirty="0" smtClean="0"/>
              <a:t>S</a:t>
            </a:r>
            <a:r>
              <a:rPr lang="cs-CZ" sz="2400" i="1" baseline="-25000" dirty="0" smtClean="0"/>
              <a:t> </a:t>
            </a:r>
            <a:r>
              <a:rPr lang="cs-CZ" sz="2400" i="1" dirty="0" smtClean="0"/>
              <a:t>=</a:t>
            </a:r>
            <a:endParaRPr lang="cs-CZ" sz="2400" i="1" baseline="-250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p:nvPr/>
        </p:nvPicPr>
        <p:blipFill>
          <a:blip r:embed="rId3"/>
          <a:stretch/>
        </p:blipFill>
        <p:spPr>
          <a:xfrm>
            <a:off x="1458720" y="1619597"/>
            <a:ext cx="6980760" cy="4728600"/>
          </a:xfrm>
          <a:prstGeom prst="rect">
            <a:avLst/>
          </a:prstGeom>
          <a:ln>
            <a:noFill/>
          </a:ln>
        </p:spPr>
      </p:pic>
      <p:sp>
        <p:nvSpPr>
          <p:cNvPr id="40" name="TextShape 1"/>
          <p:cNvSpPr txBox="1"/>
          <p:nvPr/>
        </p:nvSpPr>
        <p:spPr>
          <a:xfrm>
            <a:off x="503808" y="72088"/>
            <a:ext cx="9361040" cy="1331485"/>
          </a:xfrm>
          <a:prstGeom prst="rect">
            <a:avLst/>
          </a:prstGeom>
          <a:noFill/>
          <a:ln>
            <a:noFill/>
          </a:ln>
        </p:spPr>
        <p:txBody>
          <a:bodyPr lIns="90000" tIns="45000" rIns="90000" bIns="45000"/>
          <a:lstStyle/>
          <a:p>
            <a:r>
              <a:rPr lang="en-US" sz="3000" b="1" strike="noStrike" spc="-1" dirty="0">
                <a:solidFill>
                  <a:srgbClr val="000000"/>
                </a:solidFill>
                <a:uFill>
                  <a:solidFill>
                    <a:srgbClr val="FFFFFF"/>
                  </a:solidFill>
                </a:uFill>
                <a:latin typeface="Arial"/>
              </a:rPr>
              <a:t>Relationship between machine learning, deep learning, and artificial intelligence.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504000" y="301320"/>
            <a:ext cx="9071640" cy="704520"/>
          </a:xfrm>
          <a:prstGeom prst="rect">
            <a:avLst/>
          </a:prstGeom>
          <a:noFill/>
          <a:ln>
            <a:noFill/>
          </a:ln>
        </p:spPr>
        <p:txBody>
          <a:bodyPr lIns="0" tIns="0" rIns="0" bIns="0" anchor="ctr"/>
          <a:lstStyle/>
          <a:p>
            <a:pPr algn="ctr"/>
            <a:r>
              <a:rPr lang="en-US" sz="3200" b="1" strike="noStrike" spc="-1" dirty="0">
                <a:solidFill>
                  <a:srgbClr val="000000"/>
                </a:solidFill>
                <a:uFill>
                  <a:solidFill>
                    <a:srgbClr val="FFFFFF"/>
                  </a:solidFill>
                </a:uFill>
                <a:latin typeface="Arial"/>
              </a:rPr>
              <a:t>Optimization Algorithm</a:t>
            </a:r>
          </a:p>
        </p:txBody>
      </p:sp>
      <p:sp>
        <p:nvSpPr>
          <p:cNvPr id="85" name="TextShape 2"/>
          <p:cNvSpPr txBox="1"/>
          <p:nvPr/>
        </p:nvSpPr>
        <p:spPr>
          <a:xfrm>
            <a:off x="6035040" y="4629240"/>
            <a:ext cx="3931920" cy="34632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Two-dimensional gradient descent</a:t>
            </a:r>
          </a:p>
        </p:txBody>
      </p:sp>
      <p:sp>
        <p:nvSpPr>
          <p:cNvPr id="86" name="TextShape 3"/>
          <p:cNvSpPr txBox="1"/>
          <p:nvPr/>
        </p:nvSpPr>
        <p:spPr>
          <a:xfrm>
            <a:off x="317160" y="1235520"/>
            <a:ext cx="9608040" cy="1109880"/>
          </a:xfrm>
          <a:prstGeom prst="rect">
            <a:avLst/>
          </a:prstGeom>
          <a:noFill/>
          <a:ln>
            <a:noFill/>
          </a:ln>
        </p:spPr>
        <p:txBody>
          <a:bodyPr lIns="90000" tIns="45000" rIns="90000" bIns="45000"/>
          <a:lstStyle/>
          <a:p>
            <a:r>
              <a:rPr lang="en-US" sz="2000" b="0" strike="noStrike" spc="-1" dirty="0">
                <a:solidFill>
                  <a:srgbClr val="000000"/>
                </a:solidFill>
                <a:uFill>
                  <a:solidFill>
                    <a:srgbClr val="FFFFFF"/>
                  </a:solidFill>
                </a:uFill>
                <a:latin typeface="Arial"/>
              </a:rPr>
              <a:t>In training the goal is to get the neural network better and better at predicting the correct </a:t>
            </a:r>
            <a:r>
              <a:rPr lang="en-US" sz="2000" b="1" strike="noStrike" spc="-1" dirty="0">
                <a:solidFill>
                  <a:srgbClr val="000000"/>
                </a:solidFill>
                <a:uFill>
                  <a:solidFill>
                    <a:srgbClr val="FFFFFF"/>
                  </a:solidFill>
                </a:uFill>
                <a:latin typeface="Arial"/>
              </a:rPr>
              <a:t>y</a:t>
            </a:r>
            <a:r>
              <a:rPr lang="en-US" sz="2000" b="0" strike="noStrike" spc="-1" dirty="0">
                <a:solidFill>
                  <a:srgbClr val="000000"/>
                </a:solidFill>
                <a:uFill>
                  <a:solidFill>
                    <a:srgbClr val="FFFFFF"/>
                  </a:solidFill>
                </a:uFill>
                <a:latin typeface="Arial"/>
              </a:rPr>
              <a:t> given </a:t>
            </a:r>
            <a:r>
              <a:rPr lang="en-US" sz="2000" b="1" strike="noStrike" spc="-1" dirty="0">
                <a:solidFill>
                  <a:srgbClr val="000000"/>
                </a:solidFill>
                <a:uFill>
                  <a:solidFill>
                    <a:srgbClr val="FFFFFF"/>
                  </a:solidFill>
                </a:uFill>
                <a:latin typeface="Arial"/>
              </a:rPr>
              <a:t>x</a:t>
            </a:r>
            <a:r>
              <a:rPr lang="en-US" sz="2000" b="0" strike="noStrike" spc="-1" dirty="0">
                <a:solidFill>
                  <a:srgbClr val="000000"/>
                </a:solidFill>
                <a:uFill>
                  <a:solidFill>
                    <a:srgbClr val="FFFFFF"/>
                  </a:solidFill>
                </a:uFill>
                <a:latin typeface="Arial"/>
              </a:rPr>
              <a:t>. This is performed by varying the weights so as to minimize the error. </a:t>
            </a:r>
          </a:p>
        </p:txBody>
      </p:sp>
      <p:sp>
        <p:nvSpPr>
          <p:cNvPr id="87" name="TextShape 4"/>
          <p:cNvSpPr txBox="1"/>
          <p:nvPr/>
        </p:nvSpPr>
        <p:spPr>
          <a:xfrm>
            <a:off x="238320" y="9509760"/>
            <a:ext cx="10094400" cy="516240"/>
          </a:xfrm>
          <a:prstGeom prst="rect">
            <a:avLst/>
          </a:prstGeom>
          <a:noFill/>
          <a:ln>
            <a:noFill/>
          </a:ln>
        </p:spPr>
        <p:txBody>
          <a:bodyPr lIns="90000" tIns="45000" rIns="90000" bIns="45000"/>
          <a:lstStyle/>
          <a:p>
            <a:r>
              <a:rPr lang="en-US" sz="1000" b="0" strike="noStrike" spc="-1">
                <a:solidFill>
                  <a:srgbClr val="000000"/>
                </a:solidFill>
                <a:uFill>
                  <a:solidFill>
                    <a:srgbClr val="FFFFFF"/>
                  </a:solidFill>
                </a:uFill>
                <a:latin typeface="Arial"/>
              </a:rPr>
              <a:t>The minimum possible error is marked by the black cross, but we don’t know what ww value gives that minimum error. We start out at a random value of ww, which gives an error marked by the red dot on the curve labelled with “1”. We need to change ww in a way to approach that minimum possible error, the black cross. One of the most common ways of approaching that value is called gradient descent.</a:t>
            </a:r>
          </a:p>
        </p:txBody>
      </p:sp>
      <p:pic>
        <p:nvPicPr>
          <p:cNvPr id="88" name="Picture 87"/>
          <p:cNvPicPr/>
          <p:nvPr/>
        </p:nvPicPr>
        <p:blipFill>
          <a:blip r:embed="rId3"/>
          <a:stretch/>
        </p:blipFill>
        <p:spPr>
          <a:xfrm>
            <a:off x="440995" y="2285280"/>
            <a:ext cx="4242240" cy="2206080"/>
          </a:xfrm>
          <a:prstGeom prst="rect">
            <a:avLst/>
          </a:prstGeom>
          <a:ln>
            <a:noFill/>
          </a:ln>
        </p:spPr>
      </p:pic>
      <p:sp>
        <p:nvSpPr>
          <p:cNvPr id="89" name="TextShape 5"/>
          <p:cNvSpPr txBox="1"/>
          <p:nvPr/>
        </p:nvSpPr>
        <p:spPr>
          <a:xfrm>
            <a:off x="352080" y="5029200"/>
            <a:ext cx="9365040" cy="1449720"/>
          </a:xfrm>
          <a:prstGeom prst="rect">
            <a:avLst/>
          </a:prstGeom>
          <a:noFill/>
          <a:ln>
            <a:noFill/>
          </a:ln>
        </p:spPr>
        <p:txBody>
          <a:bodyPr lIns="90000" tIns="45000" rIns="90000" bIns="45000"/>
          <a:lstStyle/>
          <a:p>
            <a:r>
              <a:rPr lang="en-US" sz="2000" b="0" strike="noStrike" spc="-1" dirty="0">
                <a:solidFill>
                  <a:srgbClr val="000000"/>
                </a:solidFill>
                <a:uFill>
                  <a:solidFill>
                    <a:srgbClr val="FFFFFF"/>
                  </a:solidFill>
                </a:uFill>
                <a:latin typeface="Arial"/>
              </a:rPr>
              <a:t>The </a:t>
            </a:r>
            <a:r>
              <a:rPr lang="en-US" sz="2000" b="1" strike="noStrike" spc="-1" dirty="0">
                <a:solidFill>
                  <a:srgbClr val="000000"/>
                </a:solidFill>
                <a:uFill>
                  <a:solidFill>
                    <a:srgbClr val="FFFFFF"/>
                  </a:solidFill>
                </a:uFill>
                <a:latin typeface="Arial"/>
              </a:rPr>
              <a:t>gradient descent</a:t>
            </a:r>
            <a:r>
              <a:rPr lang="en-US" sz="2000" b="0" strike="noStrike" spc="-1" dirty="0">
                <a:solidFill>
                  <a:srgbClr val="000000"/>
                </a:solidFill>
                <a:uFill>
                  <a:solidFill>
                    <a:srgbClr val="FFFFFF"/>
                  </a:solidFill>
                </a:uFill>
                <a:latin typeface="Arial"/>
              </a:rPr>
              <a:t> method uses the gradient to make an informed step change in </a:t>
            </a:r>
            <a:r>
              <a:rPr lang="en-US" sz="2000" b="1" strike="noStrike" spc="-1" dirty="0">
                <a:solidFill>
                  <a:srgbClr val="000000"/>
                </a:solidFill>
                <a:uFill>
                  <a:solidFill>
                    <a:srgbClr val="FFFFFF"/>
                  </a:solidFill>
                </a:uFill>
                <a:latin typeface="Arial"/>
              </a:rPr>
              <a:t>w</a:t>
            </a:r>
            <a:r>
              <a:rPr lang="en-US" sz="2000" b="0" strike="noStrike" spc="-1" dirty="0">
                <a:solidFill>
                  <a:srgbClr val="000000"/>
                </a:solidFill>
                <a:uFill>
                  <a:solidFill>
                    <a:srgbClr val="FFFFFF"/>
                  </a:solidFill>
                </a:uFill>
                <a:latin typeface="Arial"/>
              </a:rPr>
              <a:t> to lead it towards the minimum of the error curve. This is an iterative method, that involves multiple steps. Each time, the </a:t>
            </a:r>
            <a:r>
              <a:rPr lang="en-US" sz="2000" b="1" strike="noStrike" spc="-1" dirty="0">
                <a:solidFill>
                  <a:srgbClr val="000000"/>
                </a:solidFill>
                <a:uFill>
                  <a:solidFill>
                    <a:srgbClr val="FFFFFF"/>
                  </a:solidFill>
                </a:uFill>
                <a:latin typeface="Arial"/>
              </a:rPr>
              <a:t>w</a:t>
            </a:r>
            <a:r>
              <a:rPr lang="en-US" sz="2000" b="0" strike="noStrike" spc="-1" dirty="0">
                <a:solidFill>
                  <a:srgbClr val="000000"/>
                </a:solidFill>
                <a:uFill>
                  <a:solidFill>
                    <a:srgbClr val="FFFFFF"/>
                  </a:solidFill>
                </a:uFill>
                <a:latin typeface="Arial"/>
              </a:rPr>
              <a:t> value is updated according to:</a:t>
            </a:r>
          </a:p>
        </p:txBody>
      </p:sp>
      <p:sp>
        <p:nvSpPr>
          <p:cNvPr id="90" name="TextShape 6"/>
          <p:cNvSpPr txBox="1"/>
          <p:nvPr/>
        </p:nvSpPr>
        <p:spPr>
          <a:xfrm>
            <a:off x="457200" y="7968600"/>
            <a:ext cx="9418320" cy="1449720"/>
          </a:xfrm>
          <a:prstGeom prst="rect">
            <a:avLst/>
          </a:prstGeom>
          <a:noFill/>
          <a:ln>
            <a:noFill/>
          </a:ln>
        </p:spPr>
        <p:txBody>
          <a:bodyPr lIns="90000" tIns="45000" rIns="90000" bIns="45000"/>
          <a:lstStyle/>
          <a:p>
            <a:endParaRPr lang="en-US" sz="2400" b="0" strike="noStrike" spc="-1" dirty="0">
              <a:solidFill>
                <a:srgbClr val="000000"/>
              </a:solidFill>
              <a:uFill>
                <a:solidFill>
                  <a:srgbClr val="FFFFFF"/>
                </a:solidFill>
              </a:uFill>
              <a:latin typeface="Arial"/>
            </a:endParaRPr>
          </a:p>
        </p:txBody>
      </p:sp>
      <p:pic>
        <p:nvPicPr>
          <p:cNvPr id="91" name="Picture 90"/>
          <p:cNvPicPr/>
          <p:nvPr/>
        </p:nvPicPr>
        <p:blipFill>
          <a:blip r:embed="rId4"/>
          <a:stretch/>
        </p:blipFill>
        <p:spPr>
          <a:xfrm>
            <a:off x="6583736" y="5999911"/>
            <a:ext cx="2834528" cy="1626177"/>
          </a:xfrm>
          <a:prstGeom prst="rect">
            <a:avLst/>
          </a:prstGeom>
          <a:ln>
            <a:noFill/>
          </a:ln>
        </p:spPr>
      </p:pic>
      <p:pic>
        <p:nvPicPr>
          <p:cNvPr id="92" name="Picture 91"/>
          <p:cNvPicPr/>
          <p:nvPr/>
        </p:nvPicPr>
        <p:blipFill>
          <a:blip r:embed="rId5"/>
          <a:stretch/>
        </p:blipFill>
        <p:spPr>
          <a:xfrm>
            <a:off x="475200" y="6583680"/>
            <a:ext cx="3548160" cy="458640"/>
          </a:xfrm>
          <a:prstGeom prst="rect">
            <a:avLst/>
          </a:prstGeom>
          <a:ln>
            <a:noFill/>
          </a:ln>
        </p:spPr>
      </p:pic>
      <p:sp>
        <p:nvSpPr>
          <p:cNvPr id="93" name="TextShape 7"/>
          <p:cNvSpPr txBox="1"/>
          <p:nvPr/>
        </p:nvSpPr>
        <p:spPr>
          <a:xfrm>
            <a:off x="822960" y="4629240"/>
            <a:ext cx="3931920" cy="34632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One-dimensional gradient descent</a:t>
            </a:r>
          </a:p>
        </p:txBody>
      </p:sp>
      <p:pic>
        <p:nvPicPr>
          <p:cNvPr id="94" name="Picture 93"/>
          <p:cNvPicPr/>
          <p:nvPr/>
        </p:nvPicPr>
        <p:blipFill>
          <a:blip r:embed="rId6"/>
          <a:stretch/>
        </p:blipFill>
        <p:spPr>
          <a:xfrm>
            <a:off x="6051600" y="2103120"/>
            <a:ext cx="3529800" cy="23882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182880" y="301320"/>
            <a:ext cx="9681968" cy="742213"/>
          </a:xfrm>
          <a:prstGeom prst="rect">
            <a:avLst/>
          </a:prstGeom>
          <a:noFill/>
          <a:ln>
            <a:noFill/>
          </a:ln>
        </p:spPr>
        <p:txBody>
          <a:bodyPr lIns="0" tIns="0" rIns="0" bIns="0" anchor="ctr"/>
          <a:lstStyle/>
          <a:p>
            <a:pPr algn="ctr"/>
            <a:r>
              <a:rPr lang="en-US" sz="3200" b="1" strike="noStrike" spc="-1" dirty="0">
                <a:solidFill>
                  <a:srgbClr val="000000"/>
                </a:solidFill>
                <a:uFill>
                  <a:solidFill>
                    <a:srgbClr val="FFFFFF"/>
                  </a:solidFill>
                </a:uFill>
                <a:latin typeface="Arial"/>
              </a:rPr>
              <a:t>Learning with Backpropagation: the Chain Rule</a:t>
            </a:r>
          </a:p>
        </p:txBody>
      </p:sp>
      <p:sp>
        <p:nvSpPr>
          <p:cNvPr id="96" name="TextShape 2"/>
          <p:cNvSpPr txBox="1"/>
          <p:nvPr/>
        </p:nvSpPr>
        <p:spPr>
          <a:xfrm>
            <a:off x="3888184" y="1547589"/>
            <a:ext cx="5760640" cy="5256584"/>
          </a:xfrm>
          <a:prstGeom prst="rect">
            <a:avLst/>
          </a:prstGeom>
          <a:noFill/>
          <a:ln>
            <a:noFill/>
          </a:ln>
        </p:spPr>
        <p:txBody>
          <a:bodyPr lIns="90000" tIns="45000" rIns="90000" bIns="45000"/>
          <a:lstStyle/>
          <a:p>
            <a:r>
              <a:rPr lang="en-US" sz="2000" b="0" strike="noStrike" spc="-1" dirty="0">
                <a:solidFill>
                  <a:srgbClr val="000000"/>
                </a:solidFill>
                <a:uFill>
                  <a:solidFill>
                    <a:srgbClr val="FFFFFF"/>
                  </a:solidFill>
                </a:uFill>
                <a:latin typeface="Arial"/>
              </a:rPr>
              <a:t>The </a:t>
            </a:r>
            <a:r>
              <a:rPr lang="en-US" sz="2000" b="1" strike="noStrike" spc="-1" dirty="0">
                <a:solidFill>
                  <a:srgbClr val="000000"/>
                </a:solidFill>
                <a:uFill>
                  <a:solidFill>
                    <a:srgbClr val="FFFFFF"/>
                  </a:solidFill>
                </a:uFill>
                <a:latin typeface="Arial"/>
              </a:rPr>
              <a:t>chain rule of derivatives </a:t>
            </a:r>
            <a:r>
              <a:rPr lang="en-US" sz="2000" b="0" strike="noStrike" spc="-1" dirty="0">
                <a:solidFill>
                  <a:srgbClr val="000000"/>
                </a:solidFill>
                <a:uFill>
                  <a:solidFill>
                    <a:srgbClr val="FFFFFF"/>
                  </a:solidFill>
                </a:uFill>
                <a:latin typeface="Arial"/>
              </a:rPr>
              <a:t>tells us how two small effects (that of a </a:t>
            </a:r>
            <a:r>
              <a:rPr lang="en-US" sz="2000" b="0" strike="noStrike" spc="-1" dirty="0" smtClean="0">
                <a:solidFill>
                  <a:srgbClr val="000000"/>
                </a:solidFill>
                <a:uFill>
                  <a:solidFill>
                    <a:srgbClr val="FFFFFF"/>
                  </a:solidFill>
                </a:uFill>
                <a:latin typeface="Arial"/>
              </a:rPr>
              <a:t>small change </a:t>
            </a:r>
            <a:r>
              <a:rPr lang="en-US" sz="2000" b="0" strike="noStrike" spc="-1" dirty="0">
                <a:solidFill>
                  <a:srgbClr val="000000"/>
                </a:solidFill>
                <a:uFill>
                  <a:solidFill>
                    <a:srgbClr val="FFFFFF"/>
                  </a:solidFill>
                </a:uFill>
                <a:latin typeface="Arial"/>
              </a:rPr>
              <a:t>of x on y, and that of y on z) are composed. A small change </a:t>
            </a:r>
            <a:r>
              <a:rPr lang="en-US" sz="2000" b="0" strike="noStrike" spc="-1" dirty="0" err="1">
                <a:solidFill>
                  <a:srgbClr val="000000"/>
                </a:solidFill>
                <a:uFill>
                  <a:solidFill>
                    <a:srgbClr val="FFFFFF"/>
                  </a:solidFill>
                </a:uFill>
                <a:latin typeface="Arial"/>
              </a:rPr>
              <a:t>Δx</a:t>
            </a:r>
            <a:r>
              <a:rPr lang="en-US" sz="2000" b="0" strike="noStrike" spc="-1" dirty="0">
                <a:solidFill>
                  <a:srgbClr val="000000"/>
                </a:solidFill>
                <a:uFill>
                  <a:solidFill>
                    <a:srgbClr val="FFFFFF"/>
                  </a:solidFill>
                </a:uFill>
                <a:latin typeface="Arial"/>
              </a:rPr>
              <a:t> </a:t>
            </a:r>
            <a:r>
              <a:rPr lang="en-US" sz="2000" b="0" strike="noStrike" spc="-1" dirty="0" smtClean="0">
                <a:solidFill>
                  <a:srgbClr val="000000"/>
                </a:solidFill>
                <a:uFill>
                  <a:solidFill>
                    <a:srgbClr val="FFFFFF"/>
                  </a:solidFill>
                </a:uFill>
                <a:latin typeface="Arial"/>
              </a:rPr>
              <a:t>in x </a:t>
            </a:r>
            <a:r>
              <a:rPr lang="en-US" sz="2000" b="0" strike="noStrike" spc="-1" dirty="0">
                <a:solidFill>
                  <a:srgbClr val="000000"/>
                </a:solidFill>
                <a:uFill>
                  <a:solidFill>
                    <a:srgbClr val="FFFFFF"/>
                  </a:solidFill>
                </a:uFill>
                <a:latin typeface="Arial"/>
              </a:rPr>
              <a:t>gets transformed first into a small </a:t>
            </a:r>
            <a:r>
              <a:rPr lang="en-US" sz="2000" b="0" strike="noStrike" spc="-1" dirty="0" smtClean="0">
                <a:solidFill>
                  <a:srgbClr val="000000"/>
                </a:solidFill>
                <a:uFill>
                  <a:solidFill>
                    <a:srgbClr val="FFFFFF"/>
                  </a:solidFill>
                </a:uFill>
                <a:latin typeface="Arial"/>
              </a:rPr>
              <a:t>change </a:t>
            </a:r>
            <a:r>
              <a:rPr lang="en-US" sz="2000" b="0" strike="noStrike" spc="-1" dirty="0" err="1" smtClean="0">
                <a:solidFill>
                  <a:srgbClr val="000000"/>
                </a:solidFill>
                <a:uFill>
                  <a:solidFill>
                    <a:srgbClr val="FFFFFF"/>
                  </a:solidFill>
                </a:uFill>
                <a:latin typeface="Arial"/>
              </a:rPr>
              <a:t>Δy</a:t>
            </a:r>
            <a:r>
              <a:rPr lang="en-US" sz="2000" b="0" strike="noStrike" spc="-1" dirty="0" smtClean="0">
                <a:solidFill>
                  <a:srgbClr val="000000"/>
                </a:solidFill>
                <a:uFill>
                  <a:solidFill>
                    <a:srgbClr val="FFFFFF"/>
                  </a:solidFill>
                </a:uFill>
                <a:latin typeface="Arial"/>
              </a:rPr>
              <a:t> </a:t>
            </a:r>
            <a:r>
              <a:rPr lang="en-US" sz="2000" b="0" strike="noStrike" spc="-1" dirty="0">
                <a:solidFill>
                  <a:srgbClr val="000000"/>
                </a:solidFill>
                <a:uFill>
                  <a:solidFill>
                    <a:srgbClr val="FFFFFF"/>
                  </a:solidFill>
                </a:uFill>
                <a:latin typeface="Arial"/>
              </a:rPr>
              <a:t>in y by getting </a:t>
            </a:r>
            <a:r>
              <a:rPr lang="en-US" sz="2000" b="0" strike="noStrike" spc="-1" dirty="0" smtClean="0">
                <a:solidFill>
                  <a:srgbClr val="000000"/>
                </a:solidFill>
                <a:uFill>
                  <a:solidFill>
                    <a:srgbClr val="FFFFFF"/>
                  </a:solidFill>
                </a:uFill>
                <a:latin typeface="Arial"/>
              </a:rPr>
              <a:t>multiplied by </a:t>
            </a:r>
            <a:r>
              <a:rPr lang="en-US" sz="2000" b="0" strike="noStrike" spc="-1" dirty="0">
                <a:solidFill>
                  <a:srgbClr val="000000"/>
                </a:solidFill>
                <a:uFill>
                  <a:solidFill>
                    <a:srgbClr val="FFFFFF"/>
                  </a:solidFill>
                </a:uFill>
                <a:latin typeface="Arial"/>
              </a:rPr>
              <a:t>∂y/∂x (that is, the definition of partial derivative). Similarly, the </a:t>
            </a:r>
            <a:r>
              <a:rPr lang="en-US" sz="2000" b="0" strike="noStrike" spc="-1" dirty="0" smtClean="0">
                <a:solidFill>
                  <a:srgbClr val="000000"/>
                </a:solidFill>
                <a:uFill>
                  <a:solidFill>
                    <a:srgbClr val="FFFFFF"/>
                  </a:solidFill>
                </a:uFill>
                <a:latin typeface="Arial"/>
              </a:rPr>
              <a:t>change </a:t>
            </a:r>
            <a:r>
              <a:rPr lang="en-US" sz="2000" b="0" strike="noStrike" spc="-1" dirty="0" err="1" smtClean="0">
                <a:solidFill>
                  <a:srgbClr val="000000"/>
                </a:solidFill>
                <a:uFill>
                  <a:solidFill>
                    <a:srgbClr val="FFFFFF"/>
                  </a:solidFill>
                </a:uFill>
                <a:latin typeface="Arial"/>
              </a:rPr>
              <a:t>Δy</a:t>
            </a:r>
            <a:r>
              <a:rPr lang="en-US" sz="2000" b="0" strike="noStrike" spc="-1" dirty="0" smtClean="0">
                <a:solidFill>
                  <a:srgbClr val="000000"/>
                </a:solidFill>
                <a:uFill>
                  <a:solidFill>
                    <a:srgbClr val="FFFFFF"/>
                  </a:solidFill>
                </a:uFill>
                <a:latin typeface="Arial"/>
              </a:rPr>
              <a:t> </a:t>
            </a:r>
            <a:r>
              <a:rPr lang="en-US" sz="2000" b="0" strike="noStrike" spc="-1" dirty="0">
                <a:solidFill>
                  <a:srgbClr val="000000"/>
                </a:solidFill>
                <a:uFill>
                  <a:solidFill>
                    <a:srgbClr val="FFFFFF"/>
                  </a:solidFill>
                </a:uFill>
                <a:latin typeface="Arial"/>
              </a:rPr>
              <a:t>creates a change </a:t>
            </a:r>
            <a:r>
              <a:rPr lang="en-US" sz="2000" b="0" strike="noStrike" spc="-1" dirty="0" err="1">
                <a:solidFill>
                  <a:srgbClr val="000000"/>
                </a:solidFill>
                <a:uFill>
                  <a:solidFill>
                    <a:srgbClr val="FFFFFF"/>
                  </a:solidFill>
                </a:uFill>
                <a:latin typeface="Arial"/>
              </a:rPr>
              <a:t>Δz</a:t>
            </a:r>
            <a:r>
              <a:rPr lang="en-US" sz="2000" b="0" strike="noStrike" spc="-1" dirty="0">
                <a:solidFill>
                  <a:srgbClr val="000000"/>
                </a:solidFill>
                <a:uFill>
                  <a:solidFill>
                    <a:srgbClr val="FFFFFF"/>
                  </a:solidFill>
                </a:uFill>
                <a:latin typeface="Arial"/>
              </a:rPr>
              <a:t> in z. </a:t>
            </a:r>
            <a:r>
              <a:rPr lang="en-US" sz="2000" b="0" strike="noStrike" spc="-1" dirty="0" smtClean="0">
                <a:solidFill>
                  <a:srgbClr val="000000"/>
                </a:solidFill>
                <a:uFill>
                  <a:solidFill>
                    <a:srgbClr val="FFFFFF"/>
                  </a:solidFill>
                </a:uFill>
                <a:latin typeface="Arial"/>
              </a:rPr>
              <a:t>Substituting one </a:t>
            </a:r>
            <a:r>
              <a:rPr lang="en-US" sz="2000" b="0" strike="noStrike" spc="-1" dirty="0">
                <a:solidFill>
                  <a:srgbClr val="000000"/>
                </a:solidFill>
                <a:uFill>
                  <a:solidFill>
                    <a:srgbClr val="FFFFFF"/>
                  </a:solidFill>
                </a:uFill>
                <a:latin typeface="Arial"/>
              </a:rPr>
              <a:t>equation into the </a:t>
            </a:r>
            <a:r>
              <a:rPr lang="en-US" sz="2000" b="0" strike="noStrike" spc="-1" dirty="0" smtClean="0">
                <a:solidFill>
                  <a:srgbClr val="000000"/>
                </a:solidFill>
                <a:uFill>
                  <a:solidFill>
                    <a:srgbClr val="FFFFFF"/>
                  </a:solidFill>
                </a:uFill>
                <a:latin typeface="Arial"/>
              </a:rPr>
              <a:t>other gives </a:t>
            </a:r>
            <a:r>
              <a:rPr lang="en-US" sz="2000" b="0" strike="noStrike" spc="-1" dirty="0">
                <a:solidFill>
                  <a:srgbClr val="000000"/>
                </a:solidFill>
                <a:uFill>
                  <a:solidFill>
                    <a:srgbClr val="FFFFFF"/>
                  </a:solidFill>
                </a:uFill>
                <a:latin typeface="Arial"/>
              </a:rPr>
              <a:t>the chain rule of derivatives </a:t>
            </a:r>
            <a:r>
              <a:rPr lang="en-US" sz="2000" b="0" strike="noStrike" spc="-1" dirty="0" smtClean="0">
                <a:solidFill>
                  <a:srgbClr val="000000"/>
                </a:solidFill>
                <a:uFill>
                  <a:solidFill>
                    <a:srgbClr val="FFFFFF"/>
                  </a:solidFill>
                </a:uFill>
                <a:latin typeface="Arial"/>
              </a:rPr>
              <a:t>- </a:t>
            </a:r>
            <a:r>
              <a:rPr lang="en-US" sz="2000" b="0" strike="noStrike" spc="-1" dirty="0">
                <a:solidFill>
                  <a:srgbClr val="000000"/>
                </a:solidFill>
                <a:uFill>
                  <a:solidFill>
                    <a:srgbClr val="FFFFFF"/>
                  </a:solidFill>
                </a:uFill>
                <a:latin typeface="Arial"/>
              </a:rPr>
              <a:t>how </a:t>
            </a:r>
            <a:r>
              <a:rPr lang="en-US" sz="2000" b="0" strike="noStrike" spc="-1" dirty="0" err="1">
                <a:solidFill>
                  <a:srgbClr val="000000"/>
                </a:solidFill>
                <a:uFill>
                  <a:solidFill>
                    <a:srgbClr val="FFFFFF"/>
                  </a:solidFill>
                </a:uFill>
                <a:latin typeface="Arial"/>
              </a:rPr>
              <a:t>Δx</a:t>
            </a:r>
            <a:r>
              <a:rPr lang="en-US" sz="2000" b="0" strike="noStrike" spc="-1" dirty="0">
                <a:solidFill>
                  <a:srgbClr val="000000"/>
                </a:solidFill>
                <a:uFill>
                  <a:solidFill>
                    <a:srgbClr val="FFFFFF"/>
                  </a:solidFill>
                </a:uFill>
                <a:latin typeface="Arial"/>
              </a:rPr>
              <a:t> gets turned into </a:t>
            </a:r>
            <a:r>
              <a:rPr lang="en-US" sz="2000" b="0" strike="noStrike" spc="-1" dirty="0" err="1">
                <a:solidFill>
                  <a:srgbClr val="000000"/>
                </a:solidFill>
                <a:uFill>
                  <a:solidFill>
                    <a:srgbClr val="FFFFFF"/>
                  </a:solidFill>
                </a:uFill>
                <a:latin typeface="Arial"/>
              </a:rPr>
              <a:t>Δz</a:t>
            </a:r>
            <a:r>
              <a:rPr lang="en-US" sz="2000" b="0" strike="noStrike" spc="-1" dirty="0">
                <a:solidFill>
                  <a:srgbClr val="000000"/>
                </a:solidFill>
                <a:uFill>
                  <a:solidFill>
                    <a:srgbClr val="FFFFFF"/>
                  </a:solidFill>
                </a:uFill>
                <a:latin typeface="Arial"/>
              </a:rPr>
              <a:t> through</a:t>
            </a:r>
          </a:p>
          <a:p>
            <a:r>
              <a:rPr lang="en-US" sz="2000" b="0" strike="noStrike" spc="-1" dirty="0">
                <a:solidFill>
                  <a:srgbClr val="000000"/>
                </a:solidFill>
                <a:uFill>
                  <a:solidFill>
                    <a:srgbClr val="FFFFFF"/>
                  </a:solidFill>
                </a:uFill>
                <a:latin typeface="Arial"/>
              </a:rPr>
              <a:t>multiplication by the product of ∂y/∂x and ∂z/∂x. It also works when </a:t>
            </a:r>
            <a:r>
              <a:rPr lang="en-US" sz="2000" b="1" strike="noStrike" spc="-1" dirty="0" smtClean="0">
                <a:solidFill>
                  <a:srgbClr val="000000"/>
                </a:solidFill>
                <a:uFill>
                  <a:solidFill>
                    <a:srgbClr val="FFFFFF"/>
                  </a:solidFill>
                </a:uFill>
                <a:latin typeface="Arial"/>
              </a:rPr>
              <a:t>x</a:t>
            </a:r>
            <a:r>
              <a:rPr lang="en-US" sz="2000" b="0" strike="noStrike" spc="-1" dirty="0" smtClean="0">
                <a:solidFill>
                  <a:srgbClr val="000000"/>
                </a:solidFill>
                <a:uFill>
                  <a:solidFill>
                    <a:srgbClr val="FFFFFF"/>
                  </a:solidFill>
                </a:uFill>
                <a:latin typeface="Arial"/>
              </a:rPr>
              <a:t>, </a:t>
            </a:r>
            <a:r>
              <a:rPr lang="en-US" sz="2000" b="1" strike="noStrike" spc="-1" dirty="0" smtClean="0">
                <a:solidFill>
                  <a:srgbClr val="000000"/>
                </a:solidFill>
                <a:uFill>
                  <a:solidFill>
                    <a:srgbClr val="FFFFFF"/>
                  </a:solidFill>
                </a:uFill>
                <a:latin typeface="Arial"/>
              </a:rPr>
              <a:t>y</a:t>
            </a:r>
            <a:r>
              <a:rPr lang="en-US" sz="2000" b="0" strike="noStrike" spc="-1" dirty="0" smtClean="0">
                <a:solidFill>
                  <a:srgbClr val="000000"/>
                </a:solidFill>
                <a:uFill>
                  <a:solidFill>
                    <a:srgbClr val="FFFFFF"/>
                  </a:solidFill>
                </a:uFill>
                <a:latin typeface="Arial"/>
              </a:rPr>
              <a:t> </a:t>
            </a:r>
            <a:r>
              <a:rPr lang="en-US" sz="2000" b="0" strike="noStrike" spc="-1" dirty="0">
                <a:solidFill>
                  <a:srgbClr val="000000"/>
                </a:solidFill>
                <a:uFill>
                  <a:solidFill>
                    <a:srgbClr val="FFFFFF"/>
                  </a:solidFill>
                </a:uFill>
                <a:latin typeface="Arial"/>
              </a:rPr>
              <a:t>and </a:t>
            </a:r>
            <a:r>
              <a:rPr lang="en-US" sz="2000" b="1" strike="noStrike" spc="-1" dirty="0">
                <a:solidFill>
                  <a:srgbClr val="000000"/>
                </a:solidFill>
                <a:uFill>
                  <a:solidFill>
                    <a:srgbClr val="FFFFFF"/>
                  </a:solidFill>
                </a:uFill>
                <a:latin typeface="Arial"/>
              </a:rPr>
              <a:t>z</a:t>
            </a:r>
            <a:r>
              <a:rPr lang="en-US" sz="2000" b="0" strike="noStrike" spc="-1" dirty="0">
                <a:solidFill>
                  <a:srgbClr val="000000"/>
                </a:solidFill>
                <a:uFill>
                  <a:solidFill>
                    <a:srgbClr val="FFFFFF"/>
                  </a:solidFill>
                </a:uFill>
                <a:latin typeface="Arial"/>
              </a:rPr>
              <a:t> are vectors (and </a:t>
            </a:r>
            <a:r>
              <a:rPr lang="en-US" sz="2000" b="0" strike="noStrike" spc="-1" dirty="0" smtClean="0">
                <a:solidFill>
                  <a:srgbClr val="000000"/>
                </a:solidFill>
                <a:uFill>
                  <a:solidFill>
                    <a:srgbClr val="FFFFFF"/>
                  </a:solidFill>
                </a:uFill>
                <a:latin typeface="Arial"/>
              </a:rPr>
              <a:t>the derivatives </a:t>
            </a:r>
            <a:r>
              <a:rPr lang="en-US" sz="2000" b="0" strike="noStrike" spc="-1" dirty="0">
                <a:solidFill>
                  <a:srgbClr val="000000"/>
                </a:solidFill>
                <a:uFill>
                  <a:solidFill>
                    <a:srgbClr val="FFFFFF"/>
                  </a:solidFill>
                </a:uFill>
                <a:latin typeface="Arial"/>
              </a:rPr>
              <a:t>are </a:t>
            </a:r>
            <a:r>
              <a:rPr lang="en-US" sz="2000" b="1" strike="noStrike" spc="-1" dirty="0">
                <a:solidFill>
                  <a:srgbClr val="000000"/>
                </a:solidFill>
                <a:uFill>
                  <a:solidFill>
                    <a:srgbClr val="FFFFFF"/>
                  </a:solidFill>
                </a:uFill>
                <a:latin typeface="Arial"/>
              </a:rPr>
              <a:t>Jacobian matrices</a:t>
            </a:r>
            <a:r>
              <a:rPr lang="en-US" sz="2000" b="0" strike="noStrike" spc="-1" dirty="0">
                <a:solidFill>
                  <a:srgbClr val="000000"/>
                </a:solidFill>
                <a:uFill>
                  <a:solidFill>
                    <a:srgbClr val="FFFFFF"/>
                  </a:solidFill>
                </a:uFill>
                <a:latin typeface="Arial"/>
              </a:rPr>
              <a:t>).</a:t>
            </a:r>
          </a:p>
        </p:txBody>
      </p:sp>
      <p:pic>
        <p:nvPicPr>
          <p:cNvPr id="97" name="Picture 96"/>
          <p:cNvPicPr/>
          <p:nvPr/>
        </p:nvPicPr>
        <p:blipFill>
          <a:blip r:embed="rId2"/>
          <a:stretch/>
        </p:blipFill>
        <p:spPr>
          <a:xfrm>
            <a:off x="359792" y="1998661"/>
            <a:ext cx="3429360" cy="2717280"/>
          </a:xfrm>
          <a:prstGeom prst="rect">
            <a:avLst/>
          </a:prstGeom>
          <a:ln>
            <a:noFill/>
          </a:ln>
        </p:spPr>
      </p:pic>
      <p:sp>
        <p:nvSpPr>
          <p:cNvPr id="98" name="TextShape 3"/>
          <p:cNvSpPr txBox="1"/>
          <p:nvPr/>
        </p:nvSpPr>
        <p:spPr>
          <a:xfrm>
            <a:off x="185760" y="7019280"/>
            <a:ext cx="4846320" cy="387720"/>
          </a:xfrm>
          <a:prstGeom prst="rect">
            <a:avLst/>
          </a:prstGeom>
          <a:noFill/>
          <a:ln>
            <a:noFill/>
          </a:ln>
        </p:spPr>
        <p:txBody>
          <a:bodyPr lIns="90000" tIns="45000" rIns="90000" bIns="45000"/>
          <a:lstStyle/>
          <a:p>
            <a:r>
              <a:rPr lang="en-US" sz="1600" b="0" strike="noStrike" spc="-1" dirty="0" err="1">
                <a:solidFill>
                  <a:srgbClr val="000000"/>
                </a:solidFill>
                <a:uFill>
                  <a:solidFill>
                    <a:srgbClr val="FFFFFF"/>
                  </a:solidFill>
                </a:uFill>
                <a:latin typeface="Arial"/>
              </a:rPr>
              <a:t>LeCun</a:t>
            </a:r>
            <a:r>
              <a:rPr lang="en-US" sz="1600" b="0" strike="noStrike" spc="-1" dirty="0">
                <a:solidFill>
                  <a:srgbClr val="000000"/>
                </a:solidFill>
                <a:uFill>
                  <a:solidFill>
                    <a:srgbClr val="FFFFFF"/>
                  </a:solidFill>
                </a:uFill>
                <a:latin typeface="Arial"/>
              </a:rPr>
              <a:t> et al., Nature 2015, 521, 436–444.</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935" y="5292005"/>
            <a:ext cx="4446412" cy="226767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32" y="1259557"/>
            <a:ext cx="9914632" cy="3770605"/>
          </a:xfrm>
          <a:prstGeom prst="rect">
            <a:avLst/>
          </a:prstGeom>
        </p:spPr>
      </p:pic>
      <p:sp>
        <p:nvSpPr>
          <p:cNvPr id="5" name="TextBox 4"/>
          <p:cNvSpPr txBox="1"/>
          <p:nvPr/>
        </p:nvSpPr>
        <p:spPr>
          <a:xfrm>
            <a:off x="2376016" y="179437"/>
            <a:ext cx="5184576" cy="584775"/>
          </a:xfrm>
          <a:prstGeom prst="rect">
            <a:avLst/>
          </a:prstGeom>
          <a:noFill/>
        </p:spPr>
        <p:txBody>
          <a:bodyPr wrap="square" rtlCol="0">
            <a:spAutoFit/>
          </a:bodyPr>
          <a:lstStyle/>
          <a:p>
            <a:r>
              <a:rPr lang="en-US" sz="3200" b="1" dirty="0" smtClean="0"/>
              <a:t>Gradients and Jacobians</a:t>
            </a:r>
            <a:endParaRPr lang="cs-CZ" sz="3200" b="1" dirty="0"/>
          </a:p>
        </p:txBody>
      </p:sp>
    </p:spTree>
    <p:extLst>
      <p:ext uri="{BB962C8B-B14F-4D97-AF65-F5344CB8AC3E}">
        <p14:creationId xmlns:p14="http://schemas.microsoft.com/office/powerpoint/2010/main" val="6717961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504000" y="301320"/>
            <a:ext cx="9071640" cy="886229"/>
          </a:xfrm>
          <a:prstGeom prst="rect">
            <a:avLst/>
          </a:prstGeom>
          <a:noFill/>
          <a:ln>
            <a:noFill/>
          </a:ln>
        </p:spPr>
        <p:txBody>
          <a:bodyPr lIns="0" tIns="0" rIns="0" bIns="0" anchor="ctr"/>
          <a:lstStyle/>
          <a:p>
            <a:pPr algn="ctr"/>
            <a:r>
              <a:rPr lang="en-US" sz="3200" b="1" strike="noStrike" spc="-1" dirty="0">
                <a:solidFill>
                  <a:srgbClr val="000000"/>
                </a:solidFill>
                <a:uFill>
                  <a:solidFill>
                    <a:srgbClr val="FFFFFF"/>
                  </a:solidFill>
                </a:uFill>
                <a:latin typeface="Arial"/>
              </a:rPr>
              <a:t>Learning with Backpropagation: stage 1</a:t>
            </a:r>
          </a:p>
        </p:txBody>
      </p:sp>
      <p:pic>
        <p:nvPicPr>
          <p:cNvPr id="100" name="Picture 99"/>
          <p:cNvPicPr/>
          <p:nvPr/>
        </p:nvPicPr>
        <p:blipFill>
          <a:blip r:embed="rId2"/>
          <a:stretch/>
        </p:blipFill>
        <p:spPr>
          <a:xfrm>
            <a:off x="71760" y="1763613"/>
            <a:ext cx="5328592" cy="4168416"/>
          </a:xfrm>
          <a:prstGeom prst="rect">
            <a:avLst/>
          </a:prstGeom>
          <a:ln>
            <a:noFill/>
          </a:ln>
        </p:spPr>
      </p:pic>
      <p:sp>
        <p:nvSpPr>
          <p:cNvPr id="101" name="TextShape 2"/>
          <p:cNvSpPr txBox="1"/>
          <p:nvPr/>
        </p:nvSpPr>
        <p:spPr>
          <a:xfrm>
            <a:off x="5486400" y="1763614"/>
            <a:ext cx="4480560" cy="3888431"/>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Arial"/>
              </a:rPr>
              <a:t>The equations used for computing the </a:t>
            </a:r>
            <a:r>
              <a:rPr lang="en-US" sz="1800" b="1" strike="noStrike" spc="-1" dirty="0">
                <a:solidFill>
                  <a:srgbClr val="000000"/>
                </a:solidFill>
                <a:uFill>
                  <a:solidFill>
                    <a:srgbClr val="FFFFFF"/>
                  </a:solidFill>
                </a:uFill>
                <a:latin typeface="Arial"/>
              </a:rPr>
              <a:t>forward pass </a:t>
            </a:r>
            <a:r>
              <a:rPr lang="en-US" sz="1800" b="0" strike="noStrike" spc="-1" dirty="0">
                <a:solidFill>
                  <a:srgbClr val="000000"/>
                </a:solidFill>
                <a:uFill>
                  <a:solidFill>
                    <a:srgbClr val="FFFFFF"/>
                  </a:solidFill>
                </a:uFill>
                <a:latin typeface="Arial"/>
              </a:rPr>
              <a:t>in a neural net with two hidden layers and one output layer, each constituting a module through which one can </a:t>
            </a:r>
            <a:r>
              <a:rPr lang="en-US" sz="1800" b="0" strike="noStrike" spc="-1" dirty="0" err="1">
                <a:solidFill>
                  <a:srgbClr val="000000"/>
                </a:solidFill>
                <a:uFill>
                  <a:solidFill>
                    <a:srgbClr val="FFFFFF"/>
                  </a:solidFill>
                </a:uFill>
                <a:latin typeface="Arial"/>
              </a:rPr>
              <a:t>backpropagate</a:t>
            </a:r>
            <a:r>
              <a:rPr lang="en-US" sz="1800" b="0" strike="noStrike" spc="-1" dirty="0">
                <a:solidFill>
                  <a:srgbClr val="000000"/>
                </a:solidFill>
                <a:uFill>
                  <a:solidFill>
                    <a:srgbClr val="FFFFFF"/>
                  </a:solidFill>
                </a:uFill>
                <a:latin typeface="Arial"/>
              </a:rPr>
              <a:t> gradients. </a:t>
            </a:r>
            <a:endParaRPr lang="en-US" sz="1800" b="0" strike="noStrike" spc="-1" dirty="0" smtClean="0">
              <a:solidFill>
                <a:srgbClr val="000000"/>
              </a:solidFill>
              <a:uFill>
                <a:solidFill>
                  <a:srgbClr val="FFFFFF"/>
                </a:solidFill>
              </a:uFill>
              <a:latin typeface="Arial"/>
            </a:endParaRPr>
          </a:p>
          <a:p>
            <a:r>
              <a:rPr lang="en-US" sz="1800" b="0" strike="noStrike" spc="-1" dirty="0" smtClean="0">
                <a:solidFill>
                  <a:srgbClr val="000000"/>
                </a:solidFill>
                <a:uFill>
                  <a:solidFill>
                    <a:srgbClr val="FFFFFF"/>
                  </a:solidFill>
                </a:uFill>
                <a:latin typeface="Arial"/>
              </a:rPr>
              <a:t>At </a:t>
            </a:r>
            <a:r>
              <a:rPr lang="en-US" sz="1800" b="0" strike="noStrike" spc="-1" dirty="0">
                <a:solidFill>
                  <a:srgbClr val="000000"/>
                </a:solidFill>
                <a:uFill>
                  <a:solidFill>
                    <a:srgbClr val="FFFFFF"/>
                  </a:solidFill>
                </a:uFill>
                <a:latin typeface="Arial"/>
              </a:rPr>
              <a:t>each layer, we first compute the total input </a:t>
            </a:r>
            <a:r>
              <a:rPr lang="en-US" sz="1800" b="1" strike="noStrike" spc="-1" dirty="0">
                <a:solidFill>
                  <a:srgbClr val="000000"/>
                </a:solidFill>
                <a:uFill>
                  <a:solidFill>
                    <a:srgbClr val="FFFFFF"/>
                  </a:solidFill>
                </a:uFill>
                <a:latin typeface="Arial"/>
              </a:rPr>
              <a:t>z</a:t>
            </a:r>
            <a:r>
              <a:rPr lang="en-US" sz="1800" b="0" strike="noStrike" spc="-1" dirty="0">
                <a:solidFill>
                  <a:srgbClr val="000000"/>
                </a:solidFill>
                <a:uFill>
                  <a:solidFill>
                    <a:srgbClr val="FFFFFF"/>
                  </a:solidFill>
                </a:uFill>
                <a:latin typeface="Arial"/>
              </a:rPr>
              <a:t> to each unit, which is a weighted sum of the outputs of the units in the layer below. Then a non-linear function </a:t>
            </a:r>
            <a:r>
              <a:rPr lang="en-US" sz="1800" b="1" strike="noStrike" spc="-1" dirty="0" smtClean="0">
                <a:solidFill>
                  <a:srgbClr val="000000"/>
                </a:solidFill>
                <a:uFill>
                  <a:solidFill>
                    <a:srgbClr val="FFFFFF"/>
                  </a:solidFill>
                </a:uFill>
                <a:latin typeface="Arial"/>
              </a:rPr>
              <a:t>f(</a:t>
            </a:r>
            <a:r>
              <a:rPr lang="cs-CZ" sz="1800" b="1" strike="noStrike" spc="-1" dirty="0" smtClean="0">
                <a:solidFill>
                  <a:srgbClr val="000000"/>
                </a:solidFill>
                <a:uFill>
                  <a:solidFill>
                    <a:srgbClr val="FFFFFF"/>
                  </a:solidFill>
                </a:uFill>
                <a:latin typeface="Arial"/>
              </a:rPr>
              <a:t>z</a:t>
            </a:r>
            <a:r>
              <a:rPr lang="en-US" sz="1800" b="1" strike="noStrike" spc="-1" dirty="0" smtClean="0">
                <a:solidFill>
                  <a:srgbClr val="000000"/>
                </a:solidFill>
                <a:uFill>
                  <a:solidFill>
                    <a:srgbClr val="FFFFFF"/>
                  </a:solidFill>
                </a:uFill>
                <a:latin typeface="Arial"/>
              </a:rPr>
              <a:t>)</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is applied to z to get the output of the unit. For simplicity, we have omitted bias terms. </a:t>
            </a:r>
            <a:r>
              <a:rPr lang="cs-CZ" spc="-1" dirty="0" smtClean="0">
                <a:solidFill>
                  <a:srgbClr val="000000"/>
                </a:solidFill>
                <a:uFill>
                  <a:solidFill>
                    <a:srgbClr val="FFFFFF"/>
                  </a:solidFill>
                </a:uFill>
                <a:latin typeface="Arial"/>
              </a:rPr>
              <a:t>Some</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non-linear functions used in neural </a:t>
            </a:r>
            <a:r>
              <a:rPr lang="en-US" sz="1800" b="0" strike="noStrike" spc="-1" dirty="0" smtClean="0">
                <a:solidFill>
                  <a:srgbClr val="000000"/>
                </a:solidFill>
                <a:uFill>
                  <a:solidFill>
                    <a:srgbClr val="FFFFFF"/>
                  </a:solidFill>
                </a:uFill>
                <a:latin typeface="Arial"/>
              </a:rPr>
              <a:t>networks</a:t>
            </a:r>
            <a:r>
              <a:rPr lang="cs-CZ" sz="1800" b="0" strike="noStrike" spc="-1" dirty="0" smtClean="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p:txBody>
      </p:sp>
      <p:sp>
        <p:nvSpPr>
          <p:cNvPr id="6" name="TextShape 3"/>
          <p:cNvSpPr txBox="1"/>
          <p:nvPr/>
        </p:nvSpPr>
        <p:spPr>
          <a:xfrm>
            <a:off x="185760" y="7019280"/>
            <a:ext cx="4846320" cy="387720"/>
          </a:xfrm>
          <a:prstGeom prst="rect">
            <a:avLst/>
          </a:prstGeom>
          <a:noFill/>
          <a:ln>
            <a:noFill/>
          </a:ln>
        </p:spPr>
        <p:txBody>
          <a:bodyPr lIns="90000" tIns="45000" rIns="90000" bIns="45000"/>
          <a:lstStyle/>
          <a:p>
            <a:r>
              <a:rPr lang="en-US" sz="1600" b="0" strike="noStrike" spc="-1" dirty="0" err="1">
                <a:solidFill>
                  <a:srgbClr val="000000"/>
                </a:solidFill>
                <a:uFill>
                  <a:solidFill>
                    <a:srgbClr val="FFFFFF"/>
                  </a:solidFill>
                </a:uFill>
                <a:latin typeface="Arial"/>
              </a:rPr>
              <a:t>LeCun</a:t>
            </a:r>
            <a:r>
              <a:rPr lang="en-US" sz="1600" b="0" strike="noStrike" spc="-1" dirty="0">
                <a:solidFill>
                  <a:srgbClr val="000000"/>
                </a:solidFill>
                <a:uFill>
                  <a:solidFill>
                    <a:srgbClr val="FFFFFF"/>
                  </a:solidFill>
                </a:uFill>
                <a:latin typeface="Arial"/>
              </a:rPr>
              <a:t> et al., Nature 2015, 521, 436–444.</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978" y="5652045"/>
            <a:ext cx="4286250" cy="1171575"/>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504000" y="301320"/>
            <a:ext cx="9071640" cy="670205"/>
          </a:xfrm>
          <a:prstGeom prst="rect">
            <a:avLst/>
          </a:prstGeom>
          <a:noFill/>
          <a:ln>
            <a:noFill/>
          </a:ln>
        </p:spPr>
        <p:txBody>
          <a:bodyPr lIns="0" tIns="0" rIns="0" bIns="0" anchor="ctr"/>
          <a:lstStyle/>
          <a:p>
            <a:pPr algn="ctr"/>
            <a:r>
              <a:rPr lang="en-US" sz="3200" b="1" strike="noStrike" spc="-1" dirty="0">
                <a:solidFill>
                  <a:srgbClr val="000000"/>
                </a:solidFill>
                <a:uFill>
                  <a:solidFill>
                    <a:srgbClr val="FFFFFF"/>
                  </a:solidFill>
                </a:uFill>
                <a:latin typeface="Arial"/>
              </a:rPr>
              <a:t>Learning with Backpropagation: stage 2</a:t>
            </a:r>
          </a:p>
        </p:txBody>
      </p:sp>
      <p:pic>
        <p:nvPicPr>
          <p:cNvPr id="104" name="Picture 103"/>
          <p:cNvPicPr/>
          <p:nvPr/>
        </p:nvPicPr>
        <p:blipFill>
          <a:blip r:embed="rId2"/>
          <a:stretch/>
        </p:blipFill>
        <p:spPr>
          <a:xfrm>
            <a:off x="91440" y="1475581"/>
            <a:ext cx="5577840" cy="4419720"/>
          </a:xfrm>
          <a:prstGeom prst="rect">
            <a:avLst/>
          </a:prstGeom>
          <a:ln>
            <a:noFill/>
          </a:ln>
        </p:spPr>
      </p:pic>
      <p:sp>
        <p:nvSpPr>
          <p:cNvPr id="105" name="TextShape 2"/>
          <p:cNvSpPr txBox="1"/>
          <p:nvPr/>
        </p:nvSpPr>
        <p:spPr>
          <a:xfrm>
            <a:off x="5501004" y="1008110"/>
            <a:ext cx="4435851" cy="6444135"/>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Arial"/>
              </a:rPr>
              <a:t>The equations used for computing the </a:t>
            </a:r>
            <a:r>
              <a:rPr lang="en-US" sz="1800" b="1" strike="noStrike" spc="-1" dirty="0">
                <a:solidFill>
                  <a:srgbClr val="000000"/>
                </a:solidFill>
                <a:uFill>
                  <a:solidFill>
                    <a:srgbClr val="FFFFFF"/>
                  </a:solidFill>
                </a:uFill>
                <a:latin typeface="Arial"/>
              </a:rPr>
              <a:t>backward pass</a:t>
            </a:r>
            <a:r>
              <a:rPr lang="en-US" sz="1800" b="0" strike="noStrike" spc="-1" dirty="0">
                <a:solidFill>
                  <a:srgbClr val="000000"/>
                </a:solidFill>
                <a:uFill>
                  <a:solidFill>
                    <a:srgbClr val="FFFFFF"/>
                  </a:solidFill>
                </a:uFill>
                <a:latin typeface="Arial"/>
              </a:rPr>
              <a:t>. At each hidden layer we compute the </a:t>
            </a:r>
            <a:r>
              <a:rPr lang="en-US" sz="1800" b="1" strike="noStrike" spc="-1" dirty="0">
                <a:solidFill>
                  <a:srgbClr val="000000"/>
                </a:solidFill>
                <a:uFill>
                  <a:solidFill>
                    <a:srgbClr val="FFFFFF"/>
                  </a:solidFill>
                </a:uFill>
                <a:latin typeface="Arial"/>
              </a:rPr>
              <a:t>error derivative with respect to the </a:t>
            </a:r>
            <a:r>
              <a:rPr lang="en-US" sz="1800" b="1" strike="noStrike" spc="-1" dirty="0" smtClean="0">
                <a:solidFill>
                  <a:srgbClr val="000000"/>
                </a:solidFill>
                <a:uFill>
                  <a:solidFill>
                    <a:srgbClr val="FFFFFF"/>
                  </a:solidFill>
                </a:uFill>
                <a:latin typeface="Arial"/>
              </a:rPr>
              <a:t>output</a:t>
            </a:r>
            <a:r>
              <a:rPr lang="cs-CZ" sz="1800" b="1" strike="noStrike" spc="-1" dirty="0" smtClean="0">
                <a:solidFill>
                  <a:srgbClr val="000000"/>
                </a:solidFill>
                <a:uFill>
                  <a:solidFill>
                    <a:srgbClr val="FFFFFF"/>
                  </a:solidFill>
                </a:uFill>
                <a:latin typeface="Arial"/>
              </a:rPr>
              <a:t> (</a:t>
            </a:r>
            <a:r>
              <a:rPr lang="en-US" b="1" spc="-1" dirty="0">
                <a:solidFill>
                  <a:srgbClr val="000000"/>
                </a:solidFill>
                <a:uFill>
                  <a:solidFill>
                    <a:srgbClr val="FFFFFF"/>
                  </a:solidFill>
                </a:uFill>
              </a:rPr>
              <a:t>∂E/</a:t>
            </a:r>
            <a:r>
              <a:rPr lang="en-US" b="1" spc="-1" dirty="0" smtClean="0">
                <a:solidFill>
                  <a:srgbClr val="000000"/>
                </a:solidFill>
                <a:uFill>
                  <a:solidFill>
                    <a:srgbClr val="FFFFFF"/>
                  </a:solidFill>
                </a:uFill>
              </a:rPr>
              <a:t>∂</a:t>
            </a:r>
            <a:r>
              <a:rPr lang="cs-CZ" b="1" spc="-1" dirty="0" smtClean="0">
                <a:solidFill>
                  <a:srgbClr val="000000"/>
                </a:solidFill>
                <a:uFill>
                  <a:solidFill>
                    <a:srgbClr val="FFFFFF"/>
                  </a:solidFill>
                </a:uFill>
              </a:rPr>
              <a:t>y</a:t>
            </a:r>
            <a:r>
              <a:rPr lang="cs-CZ" b="1" spc="-1" baseline="-25000" dirty="0">
                <a:solidFill>
                  <a:srgbClr val="000000"/>
                </a:solidFill>
                <a:uFill>
                  <a:solidFill>
                    <a:srgbClr val="FFFFFF"/>
                  </a:solidFill>
                </a:uFill>
              </a:rPr>
              <a:t>l</a:t>
            </a:r>
            <a:r>
              <a:rPr lang="cs-CZ" sz="1800" b="1" strike="noStrike" spc="-1" dirty="0" smtClean="0">
                <a:solidFill>
                  <a:srgbClr val="000000"/>
                </a:solidFill>
                <a:uFill>
                  <a:solidFill>
                    <a:srgbClr val="FFFFFF"/>
                  </a:solidFill>
                </a:uFill>
                <a:latin typeface="Arial"/>
              </a:rPr>
              <a:t>)</a:t>
            </a:r>
            <a:r>
              <a:rPr lang="en-US" sz="1800" b="1"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of each unit, which is a weighted sum of the error derivatives with respect to the total inputs to the units in the layer above. </a:t>
            </a:r>
            <a:endParaRPr lang="en-US" sz="1800" b="0" strike="noStrike" spc="-1" dirty="0" smtClean="0">
              <a:solidFill>
                <a:srgbClr val="000000"/>
              </a:solidFill>
              <a:uFill>
                <a:solidFill>
                  <a:srgbClr val="FFFFFF"/>
                </a:solidFill>
              </a:uFill>
              <a:latin typeface="Arial"/>
            </a:endParaRPr>
          </a:p>
          <a:p>
            <a:endParaRPr lang="en-US" spc="-1" dirty="0">
              <a:solidFill>
                <a:srgbClr val="000000"/>
              </a:solidFill>
              <a:uFill>
                <a:solidFill>
                  <a:srgbClr val="FFFFFF"/>
                </a:solidFill>
              </a:uFill>
              <a:latin typeface="Arial"/>
            </a:endParaRPr>
          </a:p>
          <a:p>
            <a:r>
              <a:rPr lang="en-US" sz="1800" b="0" strike="noStrike" spc="-1" dirty="0" smtClean="0">
                <a:solidFill>
                  <a:srgbClr val="000000"/>
                </a:solidFill>
                <a:uFill>
                  <a:solidFill>
                    <a:srgbClr val="FFFFFF"/>
                  </a:solidFill>
                </a:uFill>
                <a:latin typeface="Arial"/>
              </a:rPr>
              <a:t>We </a:t>
            </a:r>
            <a:r>
              <a:rPr lang="en-US" sz="1800" b="0" strike="noStrike" spc="-1" dirty="0">
                <a:solidFill>
                  <a:srgbClr val="000000"/>
                </a:solidFill>
                <a:uFill>
                  <a:solidFill>
                    <a:srgbClr val="FFFFFF"/>
                  </a:solidFill>
                </a:uFill>
                <a:latin typeface="Arial"/>
              </a:rPr>
              <a:t>then convert the error derivative with respect to the output into the </a:t>
            </a:r>
            <a:r>
              <a:rPr lang="en-US" sz="1800" b="1" strike="noStrike" spc="-1" dirty="0">
                <a:solidFill>
                  <a:srgbClr val="000000"/>
                </a:solidFill>
                <a:uFill>
                  <a:solidFill>
                    <a:srgbClr val="FFFFFF"/>
                  </a:solidFill>
                </a:uFill>
                <a:latin typeface="Arial"/>
              </a:rPr>
              <a:t>error derivative with respect to the </a:t>
            </a:r>
            <a:r>
              <a:rPr lang="en-US" sz="1800" b="1" strike="noStrike" spc="-1" dirty="0" smtClean="0">
                <a:solidFill>
                  <a:srgbClr val="000000"/>
                </a:solidFill>
                <a:uFill>
                  <a:solidFill>
                    <a:srgbClr val="FFFFFF"/>
                  </a:solidFill>
                </a:uFill>
                <a:latin typeface="Arial"/>
              </a:rPr>
              <a:t>input</a:t>
            </a:r>
            <a:r>
              <a:rPr lang="cs-CZ" sz="1800" b="1" strike="noStrike" spc="-1" dirty="0" smtClean="0">
                <a:solidFill>
                  <a:srgbClr val="000000"/>
                </a:solidFill>
                <a:uFill>
                  <a:solidFill>
                    <a:srgbClr val="FFFFFF"/>
                  </a:solidFill>
                </a:uFill>
                <a:latin typeface="Arial"/>
              </a:rPr>
              <a:t> (</a:t>
            </a:r>
            <a:r>
              <a:rPr lang="en-US" b="1" spc="-1" dirty="0">
                <a:solidFill>
                  <a:srgbClr val="000000"/>
                </a:solidFill>
                <a:uFill>
                  <a:solidFill>
                    <a:srgbClr val="FFFFFF"/>
                  </a:solidFill>
                </a:uFill>
              </a:rPr>
              <a:t>∂E/∂</a:t>
            </a:r>
            <a:r>
              <a:rPr lang="en-US" b="1" spc="-1" dirty="0" err="1">
                <a:solidFill>
                  <a:srgbClr val="000000"/>
                </a:solidFill>
                <a:uFill>
                  <a:solidFill>
                    <a:srgbClr val="FFFFFF"/>
                  </a:solidFill>
                </a:uFill>
              </a:rPr>
              <a:t>z</a:t>
            </a:r>
            <a:r>
              <a:rPr lang="en-US" b="1" spc="-1" baseline="-25000" dirty="0" err="1">
                <a:solidFill>
                  <a:srgbClr val="000000"/>
                </a:solidFill>
                <a:uFill>
                  <a:solidFill>
                    <a:srgbClr val="FFFFFF"/>
                  </a:solidFill>
                </a:uFill>
              </a:rPr>
              <a:t>k</a:t>
            </a:r>
            <a:r>
              <a:rPr lang="cs-CZ" sz="1800" b="1" strike="noStrike" spc="-1" dirty="0" smtClean="0">
                <a:solidFill>
                  <a:srgbClr val="000000"/>
                </a:solidFill>
                <a:uFill>
                  <a:solidFill>
                    <a:srgbClr val="FFFFFF"/>
                  </a:solidFill>
                </a:uFill>
                <a:latin typeface="Arial"/>
              </a:rPr>
              <a:t>)</a:t>
            </a:r>
            <a:r>
              <a:rPr lang="en-US" sz="1800" b="1"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by </a:t>
            </a:r>
            <a:r>
              <a:rPr lang="en-US" sz="1800" b="0" strike="noStrike" spc="-1" dirty="0" smtClean="0">
                <a:solidFill>
                  <a:srgbClr val="000000"/>
                </a:solidFill>
                <a:uFill>
                  <a:solidFill>
                    <a:srgbClr val="FFFFFF"/>
                  </a:solidFill>
                </a:uFill>
                <a:latin typeface="Arial"/>
              </a:rPr>
              <a:t>multiplying</a:t>
            </a:r>
            <a:r>
              <a:rPr lang="cs-CZ" sz="1800" b="0" strike="noStrike" spc="-1" dirty="0" smtClean="0">
                <a:solidFill>
                  <a:srgbClr val="000000"/>
                </a:solidFill>
                <a:uFill>
                  <a:solidFill>
                    <a:srgbClr val="FFFFFF"/>
                  </a:solidFill>
                </a:uFill>
                <a:latin typeface="Arial"/>
              </a:rPr>
              <a:t> </a:t>
            </a:r>
            <a:r>
              <a:rPr lang="en-US" sz="1800" b="0" strike="noStrike" spc="-1" dirty="0" smtClean="0">
                <a:solidFill>
                  <a:srgbClr val="000000"/>
                </a:solidFill>
                <a:uFill>
                  <a:solidFill>
                    <a:srgbClr val="FFFFFF"/>
                  </a:solidFill>
                </a:uFill>
                <a:latin typeface="Arial"/>
              </a:rPr>
              <a:t>it</a:t>
            </a:r>
            <a:r>
              <a:rPr lang="cs-CZ" spc="-1" dirty="0" smtClean="0">
                <a:solidFill>
                  <a:srgbClr val="000000"/>
                </a:solidFill>
                <a:uFill>
                  <a:solidFill>
                    <a:srgbClr val="FFFFFF"/>
                  </a:solidFill>
                </a:uFill>
                <a:latin typeface="Arial"/>
              </a:rPr>
              <a:t> </a:t>
            </a:r>
            <a:r>
              <a:rPr lang="en-US" sz="1800" b="0" strike="noStrike" spc="-1" dirty="0" smtClean="0">
                <a:solidFill>
                  <a:srgbClr val="000000"/>
                </a:solidFill>
                <a:uFill>
                  <a:solidFill>
                    <a:srgbClr val="FFFFFF"/>
                  </a:solidFill>
                </a:uFill>
                <a:latin typeface="Arial"/>
              </a:rPr>
              <a:t>by </a:t>
            </a:r>
            <a:r>
              <a:rPr lang="en-US" sz="1800" b="1" strike="noStrike" spc="-1" dirty="0">
                <a:solidFill>
                  <a:srgbClr val="000000"/>
                </a:solidFill>
                <a:uFill>
                  <a:solidFill>
                    <a:srgbClr val="FFFFFF"/>
                  </a:solidFill>
                </a:uFill>
                <a:latin typeface="Arial"/>
              </a:rPr>
              <a:t>the gradient of f(z). </a:t>
            </a:r>
            <a:endParaRPr lang="en-US" sz="1800" b="1" strike="noStrike" spc="-1" dirty="0" smtClean="0">
              <a:solidFill>
                <a:srgbClr val="000000"/>
              </a:solidFill>
              <a:uFill>
                <a:solidFill>
                  <a:srgbClr val="FFFFFF"/>
                </a:solidFill>
              </a:uFill>
              <a:latin typeface="Arial"/>
            </a:endParaRPr>
          </a:p>
          <a:p>
            <a:endParaRPr lang="en-US" b="1" spc="-1" dirty="0">
              <a:solidFill>
                <a:srgbClr val="000000"/>
              </a:solidFill>
              <a:uFill>
                <a:solidFill>
                  <a:srgbClr val="FFFFFF"/>
                </a:solidFill>
              </a:uFill>
              <a:latin typeface="Arial"/>
            </a:endParaRPr>
          </a:p>
          <a:p>
            <a:r>
              <a:rPr lang="en-US" sz="1800" b="0" strike="noStrike" spc="-1" dirty="0" smtClean="0">
                <a:solidFill>
                  <a:srgbClr val="000000"/>
                </a:solidFill>
                <a:uFill>
                  <a:solidFill>
                    <a:srgbClr val="FFFFFF"/>
                  </a:solidFill>
                </a:uFill>
                <a:latin typeface="Arial"/>
              </a:rPr>
              <a:t>At </a:t>
            </a:r>
            <a:r>
              <a:rPr lang="en-US" sz="1800" b="0" strike="noStrike" spc="-1" dirty="0">
                <a:solidFill>
                  <a:srgbClr val="000000"/>
                </a:solidFill>
                <a:uFill>
                  <a:solidFill>
                    <a:srgbClr val="FFFFFF"/>
                  </a:solidFill>
                </a:uFill>
                <a:latin typeface="Arial"/>
              </a:rPr>
              <a:t>the </a:t>
            </a:r>
            <a:r>
              <a:rPr lang="en-US" sz="1800" b="0" strike="noStrike" spc="-1" dirty="0" smtClean="0">
                <a:solidFill>
                  <a:srgbClr val="000000"/>
                </a:solidFill>
                <a:uFill>
                  <a:solidFill>
                    <a:srgbClr val="FFFFFF"/>
                  </a:solidFill>
                </a:uFill>
                <a:latin typeface="Arial"/>
              </a:rPr>
              <a:t>output </a:t>
            </a:r>
            <a:r>
              <a:rPr lang="en-US" sz="1800" b="0" strike="noStrike" spc="-1" dirty="0">
                <a:solidFill>
                  <a:srgbClr val="000000"/>
                </a:solidFill>
                <a:uFill>
                  <a:solidFill>
                    <a:srgbClr val="FFFFFF"/>
                  </a:solidFill>
                </a:uFill>
                <a:latin typeface="Arial"/>
              </a:rPr>
              <a:t>layer, the error derivative with respect to the output of a unit is computed by differentiating the cost function. This gives </a:t>
            </a:r>
            <a:r>
              <a:rPr lang="en-US" sz="1800" b="0" strike="noStrike" spc="-1" dirty="0" smtClean="0">
                <a:solidFill>
                  <a:srgbClr val="000000"/>
                </a:solidFill>
                <a:uFill>
                  <a:solidFill>
                    <a:srgbClr val="FFFFFF"/>
                  </a:solidFill>
                </a:uFill>
                <a:latin typeface="Arial"/>
              </a:rPr>
              <a:t>y</a:t>
            </a:r>
            <a:r>
              <a:rPr lang="en-US" sz="1800" b="0" strike="noStrike" spc="-1" baseline="-25000" dirty="0" smtClean="0">
                <a:solidFill>
                  <a:srgbClr val="000000"/>
                </a:solidFill>
                <a:uFill>
                  <a:solidFill>
                    <a:srgbClr val="FFFFFF"/>
                  </a:solidFill>
                </a:uFill>
                <a:latin typeface="Arial"/>
              </a:rPr>
              <a:t>l</a:t>
            </a:r>
            <a:r>
              <a:rPr lang="en-US" sz="1800" b="0" strike="noStrike" spc="-1" dirty="0" smtClean="0">
                <a:solidFill>
                  <a:srgbClr val="000000"/>
                </a:solidFill>
                <a:uFill>
                  <a:solidFill>
                    <a:srgbClr val="FFFFFF"/>
                  </a:solidFill>
                </a:uFill>
                <a:latin typeface="Arial"/>
              </a:rPr>
              <a:t>-t</a:t>
            </a:r>
            <a:r>
              <a:rPr lang="en-US" sz="1800" b="0" strike="noStrike" spc="-1" baseline="-25000" dirty="0" smtClean="0">
                <a:solidFill>
                  <a:srgbClr val="000000"/>
                </a:solidFill>
                <a:uFill>
                  <a:solidFill>
                    <a:srgbClr val="FFFFFF"/>
                  </a:solidFill>
                </a:uFill>
                <a:latin typeface="Arial"/>
              </a:rPr>
              <a:t>l</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if the cost function for unit l is </a:t>
            </a:r>
            <a:r>
              <a:rPr lang="en-US" spc="-1" dirty="0" smtClean="0">
                <a:solidFill>
                  <a:srgbClr val="000000"/>
                </a:solidFill>
                <a:uFill>
                  <a:solidFill>
                    <a:srgbClr val="FFFFFF"/>
                  </a:solidFill>
                </a:uFill>
              </a:rPr>
              <a:t>0.5(y</a:t>
            </a:r>
            <a:r>
              <a:rPr lang="en-US" spc="-1" baseline="-25000" dirty="0" smtClean="0">
                <a:solidFill>
                  <a:srgbClr val="000000"/>
                </a:solidFill>
                <a:uFill>
                  <a:solidFill>
                    <a:srgbClr val="FFFFFF"/>
                  </a:solidFill>
                </a:uFill>
              </a:rPr>
              <a:t>l</a:t>
            </a:r>
            <a:r>
              <a:rPr lang="en-US" spc="-1" dirty="0" smtClean="0">
                <a:solidFill>
                  <a:srgbClr val="000000"/>
                </a:solidFill>
                <a:uFill>
                  <a:solidFill>
                    <a:srgbClr val="FFFFFF"/>
                  </a:solidFill>
                </a:uFill>
              </a:rPr>
              <a:t>-t</a:t>
            </a:r>
            <a:r>
              <a:rPr lang="en-US" spc="-1" baseline="-25000" dirty="0" smtClean="0">
                <a:solidFill>
                  <a:srgbClr val="000000"/>
                </a:solidFill>
                <a:uFill>
                  <a:solidFill>
                    <a:srgbClr val="FFFFFF"/>
                  </a:solidFill>
                </a:uFill>
              </a:rPr>
              <a:t>l</a:t>
            </a:r>
            <a:r>
              <a:rPr lang="en-US" sz="1800" b="0" strike="noStrike" spc="-1" dirty="0" smtClean="0">
                <a:solidFill>
                  <a:srgbClr val="000000"/>
                </a:solidFill>
                <a:uFill>
                  <a:solidFill>
                    <a:srgbClr val="FFFFFF"/>
                  </a:solidFill>
                </a:uFill>
                <a:latin typeface="Arial"/>
              </a:rPr>
              <a:t>)</a:t>
            </a:r>
            <a:r>
              <a:rPr lang="en-US" sz="1800" b="0" strike="noStrike" spc="-1" baseline="30000" dirty="0" smtClean="0">
                <a:solidFill>
                  <a:srgbClr val="000000"/>
                </a:solidFill>
                <a:uFill>
                  <a:solidFill>
                    <a:srgbClr val="FFFFFF"/>
                  </a:solidFill>
                </a:uFill>
                <a:latin typeface="Arial"/>
              </a:rPr>
              <a:t>2</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 </a:t>
            </a:r>
            <a:r>
              <a:rPr lang="en-US" spc="-1" dirty="0">
                <a:solidFill>
                  <a:srgbClr val="000000"/>
                </a:solidFill>
                <a:uFill>
                  <a:solidFill>
                    <a:srgbClr val="FFFFFF"/>
                  </a:solidFill>
                </a:uFill>
              </a:rPr>
              <a:t>where </a:t>
            </a:r>
            <a:r>
              <a:rPr lang="en-US" spc="-1" dirty="0" err="1" smtClean="0">
                <a:solidFill>
                  <a:srgbClr val="000000"/>
                </a:solidFill>
                <a:uFill>
                  <a:solidFill>
                    <a:srgbClr val="FFFFFF"/>
                  </a:solidFill>
                </a:uFill>
              </a:rPr>
              <a:t>t</a:t>
            </a:r>
            <a:r>
              <a:rPr lang="en-US" spc="-1" baseline="-25000" dirty="0" err="1" smtClean="0">
                <a:solidFill>
                  <a:srgbClr val="000000"/>
                </a:solidFill>
                <a:uFill>
                  <a:solidFill>
                    <a:srgbClr val="FFFFFF"/>
                  </a:solidFill>
                </a:uFill>
              </a:rPr>
              <a:t>l</a:t>
            </a:r>
            <a:r>
              <a:rPr lang="en-US" spc="-1" baseline="-25000" dirty="0" smtClean="0">
                <a:solidFill>
                  <a:srgbClr val="000000"/>
                </a:solidFill>
                <a:uFill>
                  <a:solidFill>
                    <a:srgbClr val="FFFFFF"/>
                  </a:solidFill>
                </a:uFill>
              </a:rPr>
              <a:t>  </a:t>
            </a:r>
            <a:r>
              <a:rPr lang="en-US" sz="1800" b="0" strike="noStrike" spc="-1" dirty="0" smtClean="0">
                <a:solidFill>
                  <a:srgbClr val="000000"/>
                </a:solidFill>
                <a:uFill>
                  <a:solidFill>
                    <a:srgbClr val="FFFFFF"/>
                  </a:solidFill>
                </a:uFill>
                <a:latin typeface="Arial"/>
              </a:rPr>
              <a:t>is </a:t>
            </a:r>
            <a:r>
              <a:rPr lang="en-US" sz="1800" b="0" strike="noStrike" spc="-1" dirty="0">
                <a:solidFill>
                  <a:srgbClr val="000000"/>
                </a:solidFill>
                <a:uFill>
                  <a:solidFill>
                    <a:srgbClr val="FFFFFF"/>
                  </a:solidFill>
                </a:uFill>
                <a:latin typeface="Arial"/>
              </a:rPr>
              <a:t>the target value. Once the </a:t>
            </a:r>
            <a:r>
              <a:rPr lang="en-US" spc="-1" dirty="0">
                <a:solidFill>
                  <a:srgbClr val="000000"/>
                </a:solidFill>
                <a:uFill>
                  <a:solidFill>
                    <a:srgbClr val="FFFFFF"/>
                  </a:solidFill>
                </a:uFill>
              </a:rPr>
              <a:t>∂E/∂z</a:t>
            </a:r>
            <a:r>
              <a:rPr lang="en-US" spc="-1" baseline="-25000" dirty="0">
                <a:solidFill>
                  <a:srgbClr val="000000"/>
                </a:solidFill>
                <a:uFill>
                  <a:solidFill>
                    <a:srgbClr val="FFFFFF"/>
                  </a:solidFill>
                </a:uFill>
              </a:rPr>
              <a:t>k</a:t>
            </a:r>
            <a:r>
              <a:rPr lang="en-US" spc="-1" dirty="0">
                <a:solidFill>
                  <a:srgbClr val="000000"/>
                </a:solidFill>
                <a:uFill>
                  <a:solidFill>
                    <a:srgbClr val="FFFFFF"/>
                  </a:solidFill>
                </a:uFill>
              </a:rPr>
              <a:t> is </a:t>
            </a:r>
            <a:r>
              <a:rPr lang="en-US" sz="1800" b="0" strike="noStrike" spc="-1" dirty="0">
                <a:solidFill>
                  <a:srgbClr val="000000"/>
                </a:solidFill>
                <a:uFill>
                  <a:solidFill>
                    <a:srgbClr val="FFFFFF"/>
                  </a:solidFill>
                </a:uFill>
                <a:latin typeface="Arial"/>
              </a:rPr>
              <a:t>known, the error-derivative for the weight </a:t>
            </a:r>
            <a:r>
              <a:rPr lang="en-US" sz="1800" b="0" strike="noStrike" spc="-1" dirty="0" smtClean="0">
                <a:solidFill>
                  <a:srgbClr val="000000"/>
                </a:solidFill>
                <a:uFill>
                  <a:solidFill>
                    <a:srgbClr val="FFFFFF"/>
                  </a:solidFill>
                </a:uFill>
                <a:latin typeface="Arial"/>
              </a:rPr>
              <a:t>w</a:t>
            </a:r>
            <a:r>
              <a:rPr lang="en-US" sz="1800" b="0" strike="noStrike" spc="-1" baseline="-25000" dirty="0" smtClean="0">
                <a:solidFill>
                  <a:srgbClr val="000000"/>
                </a:solidFill>
                <a:uFill>
                  <a:solidFill>
                    <a:srgbClr val="FFFFFF"/>
                  </a:solidFill>
                </a:uFill>
                <a:latin typeface="Arial"/>
              </a:rPr>
              <a:t>jk</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on the connection from unit j in the layer below is just </a:t>
            </a:r>
            <a:r>
              <a:rPr lang="en-US" sz="1800" b="0" strike="noStrike" spc="-1" dirty="0" smtClean="0">
                <a:solidFill>
                  <a:srgbClr val="000000"/>
                </a:solidFill>
                <a:uFill>
                  <a:solidFill>
                    <a:srgbClr val="FFFFFF"/>
                  </a:solidFill>
                </a:uFill>
                <a:latin typeface="Arial"/>
              </a:rPr>
              <a:t>y</a:t>
            </a:r>
            <a:r>
              <a:rPr lang="en-US" sz="1800" b="0" strike="noStrike" spc="-1" baseline="-25000" dirty="0" smtClean="0">
                <a:solidFill>
                  <a:srgbClr val="000000"/>
                </a:solidFill>
                <a:uFill>
                  <a:solidFill>
                    <a:srgbClr val="FFFFFF"/>
                  </a:solidFill>
                </a:uFill>
                <a:latin typeface="Arial"/>
              </a:rPr>
              <a:t>j</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∂E/∂</a:t>
            </a:r>
            <a:r>
              <a:rPr lang="en-US" sz="1800" b="0" strike="noStrike" spc="-1" dirty="0" smtClean="0">
                <a:solidFill>
                  <a:srgbClr val="000000"/>
                </a:solidFill>
                <a:uFill>
                  <a:solidFill>
                    <a:srgbClr val="FFFFFF"/>
                  </a:solidFill>
                </a:uFill>
                <a:latin typeface="Arial"/>
              </a:rPr>
              <a:t>z</a:t>
            </a:r>
            <a:r>
              <a:rPr lang="en-US" sz="1800" b="0" strike="noStrike" spc="-1" baseline="-25000" dirty="0" smtClean="0">
                <a:solidFill>
                  <a:srgbClr val="000000"/>
                </a:solidFill>
                <a:uFill>
                  <a:solidFill>
                    <a:srgbClr val="FFFFFF"/>
                  </a:solidFill>
                </a:uFill>
                <a:latin typeface="Arial"/>
              </a:rPr>
              <a:t>k</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a:t>
            </a:r>
          </a:p>
        </p:txBody>
      </p:sp>
      <p:sp>
        <p:nvSpPr>
          <p:cNvPr id="6" name="TextShape 3"/>
          <p:cNvSpPr txBox="1"/>
          <p:nvPr/>
        </p:nvSpPr>
        <p:spPr>
          <a:xfrm>
            <a:off x="185760" y="7019280"/>
            <a:ext cx="4846320" cy="387720"/>
          </a:xfrm>
          <a:prstGeom prst="rect">
            <a:avLst/>
          </a:prstGeom>
          <a:noFill/>
          <a:ln>
            <a:noFill/>
          </a:ln>
        </p:spPr>
        <p:txBody>
          <a:bodyPr lIns="90000" tIns="45000" rIns="90000" bIns="45000"/>
          <a:lstStyle/>
          <a:p>
            <a:r>
              <a:rPr lang="en-US" sz="1600" b="0" strike="noStrike" spc="-1" dirty="0" err="1">
                <a:solidFill>
                  <a:srgbClr val="000000"/>
                </a:solidFill>
                <a:uFill>
                  <a:solidFill>
                    <a:srgbClr val="FFFFFF"/>
                  </a:solidFill>
                </a:uFill>
                <a:latin typeface="Arial"/>
              </a:rPr>
              <a:t>LeCun</a:t>
            </a:r>
            <a:r>
              <a:rPr lang="en-US" sz="1600" b="0" strike="noStrike" spc="-1" dirty="0">
                <a:solidFill>
                  <a:srgbClr val="000000"/>
                </a:solidFill>
                <a:uFill>
                  <a:solidFill>
                    <a:srgbClr val="FFFFFF"/>
                  </a:solidFill>
                </a:uFill>
                <a:latin typeface="Arial"/>
              </a:rPr>
              <a:t> et al., Nature 2015, 521, 436–444.</a:t>
            </a:r>
          </a:p>
        </p:txBody>
      </p:sp>
      <p:sp>
        <p:nvSpPr>
          <p:cNvPr id="2" name="Oval 1"/>
          <p:cNvSpPr/>
          <p:nvPr/>
        </p:nvSpPr>
        <p:spPr>
          <a:xfrm>
            <a:off x="3312120" y="1979637"/>
            <a:ext cx="1152128" cy="576064"/>
          </a:xfrm>
          <a:prstGeom prst="ellipse">
            <a:avLst/>
          </a:prstGeom>
          <a:solidFill>
            <a:schemeClr val="accent1">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4" name="Straight Arrow Connector 3"/>
          <p:cNvCxnSpPr/>
          <p:nvPr/>
        </p:nvCxnSpPr>
        <p:spPr>
          <a:xfrm flipH="1" flipV="1">
            <a:off x="4392241" y="2483693"/>
            <a:ext cx="3312367" cy="30963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504000" y="301320"/>
            <a:ext cx="9071640" cy="742213"/>
          </a:xfrm>
          <a:prstGeom prst="rect">
            <a:avLst/>
          </a:prstGeom>
          <a:noFill/>
          <a:ln>
            <a:noFill/>
          </a:ln>
        </p:spPr>
        <p:txBody>
          <a:bodyPr lIns="0" tIns="0" rIns="0" bIns="0" anchor="ctr"/>
          <a:lstStyle/>
          <a:p>
            <a:pPr algn="ctr"/>
            <a:r>
              <a:rPr lang="en-US" sz="3200" b="1" strike="noStrike" spc="-1" dirty="0">
                <a:solidFill>
                  <a:srgbClr val="000000"/>
                </a:solidFill>
                <a:uFill>
                  <a:solidFill>
                    <a:srgbClr val="FFFFFF"/>
                  </a:solidFill>
                </a:uFill>
                <a:latin typeface="Arial"/>
              </a:rPr>
              <a:t>Back propagation</a:t>
            </a:r>
          </a:p>
        </p:txBody>
      </p:sp>
      <p:sp>
        <p:nvSpPr>
          <p:cNvPr id="108" name="TextShape 2"/>
          <p:cNvSpPr txBox="1"/>
          <p:nvPr/>
        </p:nvSpPr>
        <p:spPr>
          <a:xfrm>
            <a:off x="522148" y="1259557"/>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2000" b="0" strike="noStrike" spc="-1" dirty="0">
                <a:solidFill>
                  <a:srgbClr val="000000"/>
                </a:solidFill>
                <a:uFill>
                  <a:solidFill>
                    <a:srgbClr val="FFFFFF"/>
                  </a:solidFill>
                </a:uFill>
                <a:latin typeface="Arial"/>
              </a:rPr>
              <a:t>Back propagation learning algorithm is widely used for multi-layer feed forward networks. This uses </a:t>
            </a:r>
            <a:r>
              <a:rPr lang="en-US" sz="2000" b="1" strike="noStrike" spc="-1" dirty="0">
                <a:solidFill>
                  <a:srgbClr val="000000"/>
                </a:solidFill>
                <a:uFill>
                  <a:solidFill>
                    <a:srgbClr val="FFFFFF"/>
                  </a:solidFill>
                </a:uFill>
                <a:latin typeface="Arial"/>
              </a:rPr>
              <a:t>gradient descent</a:t>
            </a:r>
            <a:r>
              <a:rPr lang="en-US" sz="2000" b="0" strike="noStrike" spc="-1" dirty="0">
                <a:solidFill>
                  <a:srgbClr val="000000"/>
                </a:solidFill>
                <a:uFill>
                  <a:solidFill>
                    <a:srgbClr val="FFFFFF"/>
                  </a:solidFill>
                </a:uFill>
                <a:latin typeface="Arial"/>
              </a:rPr>
              <a:t> as well</a:t>
            </a:r>
            <a:r>
              <a:rPr lang="en-US" sz="2000" b="0" strike="noStrike" spc="-1" dirty="0" smtClean="0">
                <a:solidFill>
                  <a:srgbClr val="000000"/>
                </a:solidFill>
                <a:uFill>
                  <a:solidFill>
                    <a:srgbClr val="FFFFFF"/>
                  </a:solidFill>
                </a:uFill>
                <a:latin typeface="Arial"/>
              </a:rPr>
              <a:t>.</a:t>
            </a:r>
            <a:endParaRPr lang="cs-CZ" sz="2000" b="0" strike="noStrike" spc="-1" dirty="0" smtClean="0">
              <a:solidFill>
                <a:srgbClr val="000000"/>
              </a:solidFill>
              <a:uFill>
                <a:solidFill>
                  <a:srgbClr val="FFFFFF"/>
                </a:solidFill>
              </a:uFill>
              <a:latin typeface="Arial"/>
            </a:endParaRPr>
          </a:p>
          <a:p>
            <a:pPr marL="108000">
              <a:buClr>
                <a:srgbClr val="000000"/>
              </a:buClr>
              <a:buSzPct val="45000"/>
            </a:pPr>
            <a:endParaRPr lang="en-US" sz="2000" b="0" strike="noStrike" spc="-1" dirty="0">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US" sz="2000" b="0" strike="noStrike" spc="-1" dirty="0">
                <a:solidFill>
                  <a:srgbClr val="000000"/>
                </a:solidFill>
                <a:uFill>
                  <a:solidFill>
                    <a:srgbClr val="FFFFFF"/>
                  </a:solidFill>
                </a:uFill>
                <a:latin typeface="Arial"/>
              </a:rPr>
              <a:t>Great example of back propagation: </a:t>
            </a:r>
            <a:r>
              <a:rPr lang="en-US" sz="2000" spc="-1" dirty="0">
                <a:solidFill>
                  <a:srgbClr val="000000"/>
                </a:solidFill>
                <a:uFill>
                  <a:solidFill>
                    <a:srgbClr val="FFFFFF"/>
                  </a:solidFill>
                </a:uFill>
                <a:hlinkClick r:id="rId2"/>
              </a:rPr>
              <a:t>https://www.youtube.com/watch?v=8d6jf7s6_Qs&amp;list=PLnZ8rft3-N1lIZnHz6NbaNiXhXzgncG9J&amp;t=0s&amp;index=7</a:t>
            </a:r>
            <a:r>
              <a:rPr lang="en-US" sz="2000" spc="-1" dirty="0">
                <a:solidFill>
                  <a:srgbClr val="000000"/>
                </a:solidFill>
                <a:uFill>
                  <a:solidFill>
                    <a:srgbClr val="FFFFFF"/>
                  </a:solidFill>
                </a:uFill>
              </a:rPr>
              <a:t> </a:t>
            </a:r>
            <a:endParaRPr lang="cs-CZ" sz="2000" spc="-1" dirty="0" smtClean="0">
              <a:solidFill>
                <a:srgbClr val="000000"/>
              </a:solidFill>
              <a:uFill>
                <a:solidFill>
                  <a:srgbClr val="FFFFFF"/>
                </a:solidFill>
              </a:uFill>
            </a:endParaRPr>
          </a:p>
          <a:p>
            <a:pPr marL="108000">
              <a:buClr>
                <a:srgbClr val="000000"/>
              </a:buClr>
              <a:buSzPct val="45000"/>
            </a:pPr>
            <a:endParaRPr lang="en-US" sz="2000" spc="-1" dirty="0" smtClean="0">
              <a:solidFill>
                <a:srgbClr val="000000"/>
              </a:solidFill>
              <a:uFill>
                <a:solidFill>
                  <a:srgbClr val="FFFFFF"/>
                </a:solidFill>
              </a:uFill>
            </a:endParaRPr>
          </a:p>
          <a:p>
            <a:pPr marL="432000" indent="-324000">
              <a:buClr>
                <a:srgbClr val="000000"/>
              </a:buClr>
              <a:buSzPct val="45000"/>
              <a:buFont typeface="Wingdings" charset="2"/>
              <a:buChar char=""/>
            </a:pPr>
            <a:r>
              <a:rPr lang="en-US" sz="2000" b="1" dirty="0" smtClean="0"/>
              <a:t>The </a:t>
            </a:r>
            <a:r>
              <a:rPr lang="en-US" sz="2000" b="1" dirty="0"/>
              <a:t>Matrix Calculus You Need For Deep </a:t>
            </a:r>
            <a:r>
              <a:rPr lang="en-US" sz="2000" b="1" dirty="0" smtClean="0"/>
              <a:t>Learning:</a:t>
            </a:r>
            <a:endParaRPr lang="en-US" sz="2000" spc="-1" dirty="0" smtClean="0">
              <a:solidFill>
                <a:srgbClr val="000000"/>
              </a:solidFill>
              <a:uFill>
                <a:solidFill>
                  <a:srgbClr val="FFFFFF"/>
                </a:solidFill>
              </a:uFill>
            </a:endParaRPr>
          </a:p>
          <a:p>
            <a:pPr marL="108000">
              <a:buClr>
                <a:srgbClr val="000000"/>
              </a:buClr>
              <a:buSzPct val="45000"/>
            </a:pPr>
            <a:r>
              <a:rPr lang="en-US" sz="2000" spc="-1" dirty="0" smtClean="0">
                <a:solidFill>
                  <a:srgbClr val="000000"/>
                </a:solidFill>
                <a:uFill>
                  <a:solidFill>
                    <a:srgbClr val="FFFFFF"/>
                  </a:solidFill>
                </a:uFill>
              </a:rPr>
              <a:t>	</a:t>
            </a:r>
            <a:r>
              <a:rPr lang="en-US" sz="2000" spc="-1" dirty="0" smtClean="0">
                <a:solidFill>
                  <a:srgbClr val="000000"/>
                </a:solidFill>
                <a:uFill>
                  <a:solidFill>
                    <a:srgbClr val="FFFFFF"/>
                  </a:solidFill>
                </a:uFill>
                <a:hlinkClick r:id="rId3"/>
              </a:rPr>
              <a:t>https</a:t>
            </a:r>
            <a:r>
              <a:rPr lang="en-US" sz="2000" spc="-1" dirty="0">
                <a:solidFill>
                  <a:srgbClr val="000000"/>
                </a:solidFill>
                <a:uFill>
                  <a:solidFill>
                    <a:srgbClr val="FFFFFF"/>
                  </a:solidFill>
                </a:uFill>
                <a:hlinkClick r:id="rId3"/>
              </a:rPr>
              <a:t>://explained.ai/matrix-calculus/index.html</a:t>
            </a:r>
            <a:endParaRPr lang="en-US" sz="20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p:cNvPicPr/>
          <p:nvPr/>
        </p:nvPicPr>
        <p:blipFill>
          <a:blip r:embed="rId3">
            <a:extLst>
              <a:ext uri="{28A0092B-C50C-407E-A947-70E740481C1C}">
                <a14:useLocalDpi xmlns:a14="http://schemas.microsoft.com/office/drawing/2010/main" val="0"/>
              </a:ext>
            </a:extLst>
          </a:blip>
          <a:stretch>
            <a:fillRect/>
          </a:stretch>
        </p:blipFill>
        <p:spPr>
          <a:xfrm>
            <a:off x="455639" y="89280"/>
            <a:ext cx="8948762" cy="60998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p:nvPr/>
        </p:nvPicPr>
        <p:blipFill>
          <a:blip r:embed="rId2"/>
          <a:stretch/>
        </p:blipFill>
        <p:spPr>
          <a:xfrm>
            <a:off x="88560" y="-21600"/>
            <a:ext cx="7043760" cy="5015160"/>
          </a:xfrm>
          <a:prstGeom prst="rect">
            <a:avLst/>
          </a:prstGeom>
          <a:ln>
            <a:noFill/>
          </a:ln>
        </p:spPr>
      </p:pic>
      <p:pic>
        <p:nvPicPr>
          <p:cNvPr id="115" name="Picture 114"/>
          <p:cNvPicPr/>
          <p:nvPr/>
        </p:nvPicPr>
        <p:blipFill>
          <a:blip r:embed="rId3"/>
          <a:stretch/>
        </p:blipFill>
        <p:spPr>
          <a:xfrm>
            <a:off x="6217920" y="5046480"/>
            <a:ext cx="3706560" cy="2451600"/>
          </a:xfrm>
          <a:prstGeom prst="rect">
            <a:avLst/>
          </a:prstGeom>
          <a:ln>
            <a:noFill/>
          </a:ln>
        </p:spPr>
      </p:pic>
      <p:sp>
        <p:nvSpPr>
          <p:cNvPr id="116" name="TextShape 1"/>
          <p:cNvSpPr txBox="1"/>
          <p:nvPr/>
        </p:nvSpPr>
        <p:spPr>
          <a:xfrm>
            <a:off x="548640" y="5577840"/>
            <a:ext cx="4389120" cy="995400"/>
          </a:xfrm>
          <a:prstGeom prst="rect">
            <a:avLst/>
          </a:prstGeom>
          <a:noFill/>
          <a:ln>
            <a:noFill/>
          </a:ln>
        </p:spPr>
        <p:txBody>
          <a:bodyPr lIns="90000" tIns="45000" rIns="90000" bIns="45000"/>
          <a:lstStyle/>
          <a:p>
            <a:r>
              <a:rPr lang="en-US" sz="3200" b="1" strike="noStrike" spc="-1">
                <a:solidFill>
                  <a:srgbClr val="000000"/>
                </a:solidFill>
                <a:uFill>
                  <a:solidFill>
                    <a:srgbClr val="FFFFFF"/>
                  </a:solidFill>
                </a:uFill>
                <a:latin typeface="Arial"/>
              </a:rPr>
              <a:t>When to stop training?</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504000" y="301320"/>
            <a:ext cx="9071640" cy="742213"/>
          </a:xfrm>
          <a:prstGeom prst="rect">
            <a:avLst/>
          </a:prstGeom>
          <a:noFill/>
          <a:ln>
            <a:noFill/>
          </a:ln>
        </p:spPr>
        <p:txBody>
          <a:bodyPr lIns="0" tIns="0" rIns="0" bIns="0" anchor="ctr"/>
          <a:lstStyle/>
          <a:p>
            <a:pPr algn="ctr"/>
            <a:r>
              <a:rPr lang="en-US" sz="3200" b="1" strike="noStrike" spc="-1" dirty="0">
                <a:solidFill>
                  <a:srgbClr val="000000"/>
                </a:solidFill>
                <a:uFill>
                  <a:solidFill>
                    <a:srgbClr val="FFFFFF"/>
                  </a:solidFill>
                </a:uFill>
                <a:latin typeface="Arial"/>
              </a:rPr>
              <a:t>When to stop training?</a:t>
            </a:r>
          </a:p>
        </p:txBody>
      </p:sp>
      <p:pic>
        <p:nvPicPr>
          <p:cNvPr id="118" name="Picture 117"/>
          <p:cNvPicPr/>
          <p:nvPr/>
        </p:nvPicPr>
        <p:blipFill>
          <a:blip r:embed="rId2"/>
          <a:stretch/>
        </p:blipFill>
        <p:spPr>
          <a:xfrm>
            <a:off x="274320" y="1280160"/>
            <a:ext cx="9411840" cy="5578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504000" y="395461"/>
            <a:ext cx="9071640" cy="1262160"/>
          </a:xfrm>
          <a:prstGeom prst="rect">
            <a:avLst/>
          </a:prstGeom>
          <a:noFill/>
          <a:ln>
            <a:noFill/>
          </a:ln>
        </p:spPr>
        <p:txBody>
          <a:bodyPr lIns="0" tIns="0" rIns="0" bIns="0" anchor="ctr"/>
          <a:lstStyle/>
          <a:p>
            <a:pPr algn="ctr"/>
            <a:r>
              <a:rPr lang="en-US" sz="4400" b="1" strike="noStrike" spc="-1" dirty="0">
                <a:solidFill>
                  <a:srgbClr val="000000"/>
                </a:solidFill>
                <a:uFill>
                  <a:solidFill>
                    <a:srgbClr val="FFFFFF"/>
                  </a:solidFill>
                </a:uFill>
                <a:latin typeface="Arial"/>
              </a:rPr>
              <a:t>Lets train a simple network live!</a:t>
            </a:r>
          </a:p>
        </p:txBody>
      </p:sp>
      <p:sp>
        <p:nvSpPr>
          <p:cNvPr id="113" name="TextShape 2"/>
          <p:cNvSpPr txBox="1"/>
          <p:nvPr/>
        </p:nvSpPr>
        <p:spPr>
          <a:xfrm>
            <a:off x="2080592" y="2769269"/>
            <a:ext cx="5768032" cy="578520"/>
          </a:xfrm>
          <a:prstGeom prst="rect">
            <a:avLst/>
          </a:prstGeom>
          <a:noFill/>
          <a:ln>
            <a:noFill/>
          </a:ln>
        </p:spPr>
        <p:txBody>
          <a:bodyPr lIns="0" tIns="0" rIns="0" bIns="0"/>
          <a:lstStyle/>
          <a:p>
            <a:r>
              <a:rPr lang="en-US" sz="3200" b="0" strike="noStrike" spc="-1" dirty="0">
                <a:solidFill>
                  <a:srgbClr val="000000"/>
                </a:solidFill>
                <a:uFill>
                  <a:solidFill>
                    <a:srgbClr val="FFFFFF"/>
                  </a:solidFill>
                </a:uFill>
                <a:latin typeface="Arial"/>
                <a:hlinkClick r:id="rId2"/>
              </a:rPr>
              <a:t>http://playground.tensorflow.org</a:t>
            </a:r>
            <a:endParaRPr lang="en-US" sz="32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p:nvPr/>
        </p:nvPicPr>
        <p:blipFill>
          <a:blip r:embed="rId2"/>
          <a:stretch/>
        </p:blipFill>
        <p:spPr>
          <a:xfrm>
            <a:off x="645480" y="323453"/>
            <a:ext cx="8864280" cy="65822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autoencoder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784" y="827509"/>
            <a:ext cx="9475378" cy="3680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Shape 1"/>
          <p:cNvSpPr txBox="1"/>
          <p:nvPr/>
        </p:nvSpPr>
        <p:spPr>
          <a:xfrm>
            <a:off x="504000" y="118440"/>
            <a:ext cx="9071640" cy="704520"/>
          </a:xfrm>
          <a:prstGeom prst="rect">
            <a:avLst/>
          </a:prstGeom>
          <a:noFill/>
          <a:ln>
            <a:noFill/>
          </a:ln>
        </p:spPr>
        <p:txBody>
          <a:bodyPr lIns="0" tIns="0" rIns="0" bIns="0" anchor="ctr"/>
          <a:lstStyle/>
          <a:p>
            <a:pPr algn="ctr"/>
            <a:r>
              <a:rPr lang="en-US" sz="3200" b="1" strike="noStrike" spc="-1" dirty="0" err="1">
                <a:solidFill>
                  <a:srgbClr val="000000"/>
                </a:solidFill>
                <a:uFill>
                  <a:solidFill>
                    <a:srgbClr val="FFFFFF"/>
                  </a:solidFill>
                </a:uFill>
                <a:latin typeface="Arial"/>
              </a:rPr>
              <a:t>Autoencoders</a:t>
            </a:r>
            <a:endParaRPr lang="en-US" sz="3200" b="1" strike="noStrike" spc="-1" dirty="0">
              <a:solidFill>
                <a:srgbClr val="000000"/>
              </a:solidFill>
              <a:uFill>
                <a:solidFill>
                  <a:srgbClr val="FFFFFF"/>
                </a:solidFill>
              </a:uFill>
              <a:latin typeface="Arial"/>
            </a:endParaRPr>
          </a:p>
        </p:txBody>
      </p:sp>
      <p:pic>
        <p:nvPicPr>
          <p:cNvPr id="19460" name="Picture 4" descr="Image result for multilayer perceptron 3 hidden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224" y="5003973"/>
            <a:ext cx="5519702" cy="22870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1800" y="5592811"/>
            <a:ext cx="3960248" cy="923330"/>
          </a:xfrm>
          <a:prstGeom prst="rect">
            <a:avLst/>
          </a:prstGeom>
          <a:noFill/>
        </p:spPr>
        <p:txBody>
          <a:bodyPr wrap="square" rtlCol="0">
            <a:spAutoFit/>
          </a:bodyPr>
          <a:lstStyle/>
          <a:p>
            <a:r>
              <a:rPr lang="cs-CZ" dirty="0" smtClean="0"/>
              <a:t>Which differences can you spot between the autoencoder ↑ and the MLP Regressor → ?</a:t>
            </a:r>
            <a:endParaRPr lang="cs-CZ" dirty="0"/>
          </a:p>
        </p:txBody>
      </p:sp>
    </p:spTree>
    <p:extLst>
      <p:ext uri="{BB962C8B-B14F-4D97-AF65-F5344CB8AC3E}">
        <p14:creationId xmlns:p14="http://schemas.microsoft.com/office/powerpoint/2010/main" val="1707630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504000" y="118440"/>
            <a:ext cx="9071640" cy="704520"/>
          </a:xfrm>
          <a:prstGeom prst="rect">
            <a:avLst/>
          </a:prstGeom>
          <a:noFill/>
          <a:ln>
            <a:noFill/>
          </a:ln>
        </p:spPr>
        <p:txBody>
          <a:bodyPr lIns="0" tIns="0" rIns="0" bIns="0" anchor="ctr"/>
          <a:lstStyle/>
          <a:p>
            <a:pPr algn="ctr"/>
            <a:r>
              <a:rPr lang="en-US" sz="3200" b="1" strike="noStrike" spc="-1" dirty="0" err="1">
                <a:solidFill>
                  <a:srgbClr val="000000"/>
                </a:solidFill>
                <a:uFill>
                  <a:solidFill>
                    <a:srgbClr val="FFFFFF"/>
                  </a:solidFill>
                </a:uFill>
                <a:latin typeface="Arial"/>
              </a:rPr>
              <a:t>Autoencoders</a:t>
            </a:r>
            <a:endParaRPr lang="en-US" sz="3200" b="1" strike="noStrike" spc="-1" dirty="0">
              <a:solidFill>
                <a:srgbClr val="000000"/>
              </a:solidFill>
              <a:uFill>
                <a:solidFill>
                  <a:srgbClr val="FFFFFF"/>
                </a:solidFill>
              </a:uFill>
              <a:latin typeface="Arial"/>
            </a:endParaRPr>
          </a:p>
        </p:txBody>
      </p:sp>
      <p:pic>
        <p:nvPicPr>
          <p:cNvPr id="120" name="Picture 119"/>
          <p:cNvPicPr/>
          <p:nvPr/>
        </p:nvPicPr>
        <p:blipFill>
          <a:blip r:embed="rId2"/>
          <a:stretch/>
        </p:blipFill>
        <p:spPr>
          <a:xfrm>
            <a:off x="1005840" y="1005840"/>
            <a:ext cx="7772400" cy="4270680"/>
          </a:xfrm>
          <a:prstGeom prst="rect">
            <a:avLst/>
          </a:prstGeom>
          <a:ln>
            <a:noFill/>
          </a:ln>
        </p:spPr>
      </p:pic>
      <p:sp>
        <p:nvSpPr>
          <p:cNvPr id="122" name="TextShape 3"/>
          <p:cNvSpPr txBox="1"/>
          <p:nvPr/>
        </p:nvSpPr>
        <p:spPr>
          <a:xfrm>
            <a:off x="3931920" y="822960"/>
            <a:ext cx="5943600" cy="91440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3</a:t>
            </a:r>
            <a:r>
              <a:rPr lang="en-US" sz="1800" b="0" strike="noStrike" spc="-1" baseline="101000">
                <a:solidFill>
                  <a:srgbClr val="000000"/>
                </a:solidFill>
                <a:uFill>
                  <a:solidFill>
                    <a:srgbClr val="FFFFFF"/>
                  </a:solidFill>
                </a:uFill>
                <a:latin typeface="Arial"/>
              </a:rPr>
              <a:t>rd</a:t>
            </a:r>
            <a:r>
              <a:rPr lang="en-US" sz="1800" b="0" strike="noStrike" spc="-1">
                <a:solidFill>
                  <a:srgbClr val="000000"/>
                </a:solidFill>
                <a:uFill>
                  <a:solidFill>
                    <a:srgbClr val="FFFFFF"/>
                  </a:solidFill>
                </a:uFill>
                <a:latin typeface="Arial"/>
              </a:rPr>
              <a:t> neural network connected to the latent-space that correlates to the property of the molecule (drug-likeness, synthetic accessibility, etc.).</a:t>
            </a:r>
          </a:p>
        </p:txBody>
      </p:sp>
      <p:sp>
        <p:nvSpPr>
          <p:cNvPr id="123" name="Line 4"/>
          <p:cNvSpPr/>
          <p:nvPr/>
        </p:nvSpPr>
        <p:spPr>
          <a:xfrm flipH="1">
            <a:off x="4663440" y="1737360"/>
            <a:ext cx="640080" cy="12801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24" name="TextShape 5"/>
          <p:cNvSpPr txBox="1"/>
          <p:nvPr/>
        </p:nvSpPr>
        <p:spPr>
          <a:xfrm>
            <a:off x="6583680" y="4957200"/>
            <a:ext cx="3291840" cy="34632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Gomez-Bombarelli et al., 2016</a:t>
            </a:r>
          </a:p>
        </p:txBody>
      </p:sp>
      <p:sp>
        <p:nvSpPr>
          <p:cNvPr id="3" name="Rectangle 2"/>
          <p:cNvSpPr/>
          <p:nvPr/>
        </p:nvSpPr>
        <p:spPr>
          <a:xfrm>
            <a:off x="359792" y="5420920"/>
            <a:ext cx="9359672" cy="2031325"/>
          </a:xfrm>
          <a:prstGeom prst="rect">
            <a:avLst/>
          </a:prstGeom>
        </p:spPr>
        <p:txBody>
          <a:bodyPr wrap="square">
            <a:spAutoFit/>
          </a:bodyPr>
          <a:lstStyle/>
          <a:p>
            <a:r>
              <a:rPr lang="en-US" u="sng" dirty="0"/>
              <a:t>Chemical space is discrete </a:t>
            </a:r>
            <a:r>
              <a:rPr lang="en-US" dirty="0"/>
              <a:t>which makes it hard to search with standard techniques such as gradient-based minimization. The </a:t>
            </a:r>
            <a:r>
              <a:rPr lang="en-US" b="1" dirty="0" err="1"/>
              <a:t>autoencoder</a:t>
            </a:r>
            <a:r>
              <a:rPr lang="en-US" dirty="0"/>
              <a:t> maps molecules into a (compressed) </a:t>
            </a:r>
            <a:r>
              <a:rPr lang="en-US" b="1" dirty="0"/>
              <a:t>latent space </a:t>
            </a:r>
            <a:r>
              <a:rPr lang="en-US" dirty="0"/>
              <a:t>(a), which is </a:t>
            </a:r>
            <a:r>
              <a:rPr lang="en-US" u="sng" dirty="0"/>
              <a:t>continuous</a:t>
            </a:r>
            <a:r>
              <a:rPr lang="en-US" dirty="0"/>
              <a:t> and can be connected to another network that relates the structures to chemical properties (b). The algorithm can then explore the chemical space it has mapped out to find molecules with the desired properties. A decoder maps a molecule from the compressed representation back to the original, but </a:t>
            </a:r>
            <a:r>
              <a:rPr lang="en-US" u="sng" dirty="0"/>
              <a:t>often degenerated</a:t>
            </a:r>
            <a:r>
              <a:rPr lang="en-US" dirty="0"/>
              <a:t>. </a:t>
            </a:r>
            <a:r>
              <a:rPr lang="en-US" dirty="0" err="1"/>
              <a:t>Autoencoders</a:t>
            </a:r>
            <a:r>
              <a:rPr lang="en-US" dirty="0"/>
              <a:t> are used for </a:t>
            </a:r>
            <a:r>
              <a:rPr lang="en-US" b="1" dirty="0"/>
              <a:t>data </a:t>
            </a:r>
            <a:r>
              <a:rPr lang="en-US" b="1" dirty="0" err="1"/>
              <a:t>denoising</a:t>
            </a:r>
            <a:r>
              <a:rPr lang="en-US" b="1" dirty="0"/>
              <a:t> </a:t>
            </a:r>
            <a:r>
              <a:rPr lang="en-US" dirty="0"/>
              <a:t>and </a:t>
            </a:r>
            <a:r>
              <a:rPr lang="en-US" b="1" dirty="0"/>
              <a:t>dimensionality reduction</a:t>
            </a:r>
            <a:r>
              <a:rPr lang="en-US" dirty="0"/>
              <a:t>.</a:t>
            </a:r>
            <a:endParaRPr lang="cs-CZ"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504000" y="301320"/>
            <a:ext cx="9071640" cy="795960"/>
          </a:xfrm>
          <a:prstGeom prst="rect">
            <a:avLst/>
          </a:prstGeom>
          <a:noFill/>
          <a:ln>
            <a:noFill/>
          </a:ln>
        </p:spPr>
        <p:txBody>
          <a:bodyPr lIns="0" tIns="0" rIns="0" bIns="0" anchor="ctr"/>
          <a:lstStyle/>
          <a:p>
            <a:pPr algn="ctr"/>
            <a:r>
              <a:rPr lang="cs-CZ" sz="3200" b="1" strike="noStrike" spc="-1" dirty="0" smtClean="0">
                <a:solidFill>
                  <a:srgbClr val="000000"/>
                </a:solidFill>
                <a:uFill>
                  <a:solidFill>
                    <a:srgbClr val="FFFFFF"/>
                  </a:solidFill>
                </a:uFill>
                <a:latin typeface="Arial"/>
              </a:rPr>
              <a:t>Recurrent Neural Networks (</a:t>
            </a:r>
            <a:r>
              <a:rPr lang="en-US" sz="3200" b="1" strike="noStrike" spc="-1" dirty="0" smtClean="0">
                <a:solidFill>
                  <a:srgbClr val="000000"/>
                </a:solidFill>
                <a:uFill>
                  <a:solidFill>
                    <a:srgbClr val="FFFFFF"/>
                  </a:solidFill>
                </a:uFill>
                <a:latin typeface="Arial"/>
              </a:rPr>
              <a:t>RNNs</a:t>
            </a:r>
            <a:r>
              <a:rPr lang="cs-CZ" sz="3200" b="1" strike="noStrike" spc="-1" dirty="0" smtClean="0">
                <a:solidFill>
                  <a:srgbClr val="000000"/>
                </a:solidFill>
                <a:uFill>
                  <a:solidFill>
                    <a:srgbClr val="FFFFFF"/>
                  </a:solidFill>
                </a:uFill>
                <a:latin typeface="Arial"/>
              </a:rPr>
              <a:t>)</a:t>
            </a:r>
            <a:endParaRPr lang="en-US" sz="3200" b="1" strike="noStrike" spc="-1" dirty="0">
              <a:solidFill>
                <a:srgbClr val="000000"/>
              </a:solidFill>
              <a:uFill>
                <a:solidFill>
                  <a:srgbClr val="FFFFFF"/>
                </a:solidFill>
              </a:uFill>
              <a:latin typeface="Arial"/>
            </a:endParaRPr>
          </a:p>
        </p:txBody>
      </p:sp>
      <p:sp>
        <p:nvSpPr>
          <p:cNvPr id="2" name="Rectangle 1"/>
          <p:cNvSpPr/>
          <p:nvPr/>
        </p:nvSpPr>
        <p:spPr>
          <a:xfrm>
            <a:off x="504000" y="4373899"/>
            <a:ext cx="9000807" cy="2862322"/>
          </a:xfrm>
          <a:prstGeom prst="rect">
            <a:avLst/>
          </a:prstGeom>
        </p:spPr>
        <p:txBody>
          <a:bodyPr wrap="square">
            <a:spAutoFit/>
          </a:bodyPr>
          <a:lstStyle/>
          <a:p>
            <a:pPr marL="342900" indent="-342900">
              <a:buFont typeface="Arial" panose="020B0604020202020204" pitchFamily="34" charset="0"/>
              <a:buChar char="•"/>
            </a:pPr>
            <a:r>
              <a:rPr lang="en-US" sz="2000" dirty="0"/>
              <a:t>In a </a:t>
            </a:r>
            <a:r>
              <a:rPr lang="en-US" sz="2000" b="1" dirty="0"/>
              <a:t>Feed-Forward neural network</a:t>
            </a:r>
            <a:r>
              <a:rPr lang="en-US" sz="2000" dirty="0"/>
              <a:t>, the information only moves in </a:t>
            </a:r>
            <a:r>
              <a:rPr lang="en-US" sz="2000" u="sng" dirty="0"/>
              <a:t>one direction</a:t>
            </a:r>
            <a:r>
              <a:rPr lang="en-US" sz="2000" dirty="0"/>
              <a:t>, from the input layer, through the hidden layers, to the output layer. </a:t>
            </a:r>
            <a:endParaRPr lang="cs-CZ" sz="2000" dirty="0" smtClean="0"/>
          </a:p>
          <a:p>
            <a:pPr marL="342900" indent="-342900">
              <a:buFont typeface="Arial" panose="020B0604020202020204" pitchFamily="34" charset="0"/>
              <a:buChar char="•"/>
            </a:pPr>
            <a:r>
              <a:rPr lang="en-US" sz="2000" dirty="0" smtClean="0"/>
              <a:t>In </a:t>
            </a:r>
            <a:r>
              <a:rPr lang="en-US" sz="2000" dirty="0"/>
              <a:t>a </a:t>
            </a:r>
            <a:r>
              <a:rPr lang="en-US" sz="2000" b="1" dirty="0"/>
              <a:t>RNN</a:t>
            </a:r>
            <a:r>
              <a:rPr lang="en-US" sz="2000" dirty="0"/>
              <a:t>, the information </a:t>
            </a:r>
            <a:r>
              <a:rPr lang="en-US" sz="2000" u="sng" dirty="0"/>
              <a:t>cycles through a loop</a:t>
            </a:r>
            <a:r>
              <a:rPr lang="en-US" sz="2000" dirty="0"/>
              <a:t>. When it makes a decision, it takes into consideration the current input and also what it has learned from the inputs it received previously. Therefore </a:t>
            </a:r>
            <a:r>
              <a:rPr lang="en-US" sz="2000" u="sng" dirty="0"/>
              <a:t>a </a:t>
            </a:r>
            <a:r>
              <a:rPr lang="cs-CZ" sz="2000" u="sng" dirty="0" smtClean="0"/>
              <a:t>RNN</a:t>
            </a:r>
            <a:r>
              <a:rPr lang="en-US" sz="2000" u="sng" dirty="0" smtClean="0"/>
              <a:t> </a:t>
            </a:r>
            <a:r>
              <a:rPr lang="en-US" sz="2000" u="sng" dirty="0"/>
              <a:t>has two inputs, the present and the recent past</a:t>
            </a:r>
            <a:r>
              <a:rPr lang="en-US" sz="2000" dirty="0"/>
              <a:t>. This is important because the sequence of data contains crucial information about what is coming next, which is why a RNN can do things other algorithms can’t.</a:t>
            </a:r>
            <a:endParaRPr lang="cs-CZ" sz="2000" dirty="0"/>
          </a:p>
        </p:txBody>
      </p:sp>
      <p:pic>
        <p:nvPicPr>
          <p:cNvPr id="11266" name="Picture 2" descr="https://leonardoaraujosantos.gitbooks.io/artificial-inteligence/content/image_folder_6/recurr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936" y="1259557"/>
            <a:ext cx="6819155" cy="29523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392" y="2358489"/>
            <a:ext cx="7394352" cy="4422888"/>
          </a:xfrm>
          <a:prstGeom prst="rect">
            <a:avLst/>
          </a:prstGeom>
        </p:spPr>
      </p:pic>
      <p:sp>
        <p:nvSpPr>
          <p:cNvPr id="5" name="TextShape 1"/>
          <p:cNvSpPr txBox="1"/>
          <p:nvPr/>
        </p:nvSpPr>
        <p:spPr>
          <a:xfrm>
            <a:off x="504000" y="301320"/>
            <a:ext cx="9071640" cy="795960"/>
          </a:xfrm>
          <a:prstGeom prst="rect">
            <a:avLst/>
          </a:prstGeom>
          <a:noFill/>
          <a:ln>
            <a:noFill/>
          </a:ln>
        </p:spPr>
        <p:txBody>
          <a:bodyPr lIns="0" tIns="0" rIns="0" bIns="0" anchor="ctr"/>
          <a:lstStyle/>
          <a:p>
            <a:pPr algn="ctr"/>
            <a:r>
              <a:rPr lang="cs-CZ" sz="3200" b="1" strike="noStrike" spc="-1" dirty="0" smtClean="0">
                <a:solidFill>
                  <a:srgbClr val="000000"/>
                </a:solidFill>
                <a:uFill>
                  <a:solidFill>
                    <a:srgbClr val="FFFFFF"/>
                  </a:solidFill>
                </a:uFill>
                <a:latin typeface="Arial"/>
              </a:rPr>
              <a:t>Recurrent Neural Networks (</a:t>
            </a:r>
            <a:r>
              <a:rPr lang="en-US" sz="3200" b="1" strike="noStrike" spc="-1" dirty="0" smtClean="0">
                <a:solidFill>
                  <a:srgbClr val="000000"/>
                </a:solidFill>
                <a:uFill>
                  <a:solidFill>
                    <a:srgbClr val="FFFFFF"/>
                  </a:solidFill>
                </a:uFill>
                <a:latin typeface="Arial"/>
              </a:rPr>
              <a:t>RNNs</a:t>
            </a:r>
            <a:r>
              <a:rPr lang="cs-CZ" sz="3200" b="1" strike="noStrike" spc="-1" dirty="0" smtClean="0">
                <a:solidFill>
                  <a:srgbClr val="000000"/>
                </a:solidFill>
                <a:uFill>
                  <a:solidFill>
                    <a:srgbClr val="FFFFFF"/>
                  </a:solidFill>
                </a:uFill>
                <a:latin typeface="Arial"/>
              </a:rPr>
              <a:t>)</a:t>
            </a:r>
            <a:endParaRPr lang="en-US" sz="3200" b="1"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687797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4760" y="2051645"/>
            <a:ext cx="5545792" cy="3139321"/>
          </a:xfrm>
          <a:prstGeom prst="rect">
            <a:avLst/>
          </a:prstGeom>
        </p:spPr>
        <p:txBody>
          <a:bodyPr wrap="square">
            <a:spAutoFit/>
          </a:bodyPr>
          <a:lstStyle/>
          <a:p>
            <a:pPr marL="285750" indent="-285750">
              <a:buFont typeface="Arial" panose="020B0604020202020204" pitchFamily="34" charset="0"/>
              <a:buChar char="•"/>
            </a:pPr>
            <a:r>
              <a:rPr lang="cs-CZ" dirty="0"/>
              <a:t>Language modeling and generating </a:t>
            </a:r>
            <a:r>
              <a:rPr lang="cs-CZ" dirty="0" smtClean="0"/>
              <a:t>text.</a:t>
            </a:r>
          </a:p>
          <a:p>
            <a:pPr marL="285750" indent="-285750">
              <a:buFont typeface="Arial" panose="020B0604020202020204" pitchFamily="34" charset="0"/>
              <a:buChar char="•"/>
            </a:pPr>
            <a:r>
              <a:rPr lang="cs-CZ" dirty="0" smtClean="0"/>
              <a:t>Machine translation.</a:t>
            </a:r>
          </a:p>
          <a:p>
            <a:pPr marL="285750" indent="-285750">
              <a:buFont typeface="Arial" panose="020B0604020202020204" pitchFamily="34" charset="0"/>
              <a:buChar char="•"/>
            </a:pPr>
            <a:r>
              <a:rPr lang="cs-CZ" dirty="0" smtClean="0"/>
              <a:t>Speech </a:t>
            </a:r>
            <a:r>
              <a:rPr lang="cs-CZ" dirty="0"/>
              <a:t>recognition and </a:t>
            </a:r>
            <a:r>
              <a:rPr lang="cs-CZ" dirty="0" smtClean="0"/>
              <a:t>generation</a:t>
            </a:r>
          </a:p>
          <a:p>
            <a:pPr marL="285750" indent="-285750">
              <a:buFont typeface="Arial" panose="020B0604020202020204" pitchFamily="34" charset="0"/>
              <a:buChar char="•"/>
            </a:pPr>
            <a:r>
              <a:rPr lang="cs-CZ" dirty="0" smtClean="0"/>
              <a:t>Generating </a:t>
            </a:r>
            <a:r>
              <a:rPr lang="cs-CZ" dirty="0"/>
              <a:t>image </a:t>
            </a:r>
            <a:r>
              <a:rPr lang="cs-CZ" dirty="0" smtClean="0"/>
              <a:t>descriptions</a:t>
            </a:r>
          </a:p>
          <a:p>
            <a:pPr marL="285750" indent="-285750">
              <a:buFont typeface="Arial" panose="020B0604020202020204" pitchFamily="34" charset="0"/>
              <a:buChar char="•"/>
            </a:pPr>
            <a:r>
              <a:rPr lang="cs-CZ" dirty="0" smtClean="0"/>
              <a:t>Time </a:t>
            </a:r>
            <a:r>
              <a:rPr lang="cs-CZ" dirty="0"/>
              <a:t>series </a:t>
            </a:r>
            <a:r>
              <a:rPr lang="cs-CZ" dirty="0" smtClean="0"/>
              <a:t>processing</a:t>
            </a:r>
          </a:p>
          <a:p>
            <a:pPr marL="285750" indent="-285750">
              <a:buFont typeface="Arial" panose="020B0604020202020204" pitchFamily="34" charset="0"/>
              <a:buChar char="•"/>
            </a:pPr>
            <a:r>
              <a:rPr lang="cs-CZ" dirty="0" smtClean="0"/>
              <a:t>Movies </a:t>
            </a:r>
            <a:r>
              <a:rPr lang="cs-CZ" dirty="0"/>
              <a:t>and video clips </a:t>
            </a:r>
            <a:r>
              <a:rPr lang="cs-CZ" dirty="0" smtClean="0"/>
              <a:t>processing</a:t>
            </a:r>
          </a:p>
          <a:p>
            <a:pPr marL="285750" indent="-285750">
              <a:buFont typeface="Arial" panose="020B0604020202020204" pitchFamily="34" charset="0"/>
              <a:buChar char="•"/>
            </a:pPr>
            <a:r>
              <a:rPr lang="cs-CZ" dirty="0" smtClean="0"/>
              <a:t>Music </a:t>
            </a:r>
            <a:r>
              <a:rPr lang="cs-CZ" dirty="0"/>
              <a:t>classification and </a:t>
            </a:r>
            <a:r>
              <a:rPr lang="cs-CZ" dirty="0" smtClean="0"/>
              <a:t>generation</a:t>
            </a:r>
          </a:p>
          <a:p>
            <a:pPr marL="285750" indent="-285750">
              <a:buFont typeface="Arial" panose="020B0604020202020204" pitchFamily="34" charset="0"/>
              <a:buChar char="•"/>
            </a:pPr>
            <a:r>
              <a:rPr lang="cs-CZ" dirty="0" smtClean="0"/>
              <a:t>Choreography</a:t>
            </a:r>
          </a:p>
          <a:p>
            <a:pPr marL="285750" indent="-285750">
              <a:buFont typeface="Arial" panose="020B0604020202020204" pitchFamily="34" charset="0"/>
              <a:buChar char="•"/>
            </a:pPr>
            <a:r>
              <a:rPr lang="cs-CZ" dirty="0" smtClean="0"/>
              <a:t>…. </a:t>
            </a:r>
          </a:p>
          <a:p>
            <a:pPr marL="285750" indent="-285750">
              <a:buFont typeface="Arial" panose="020B0604020202020204" pitchFamily="34" charset="0"/>
              <a:buChar char="•"/>
            </a:pPr>
            <a:r>
              <a:rPr lang="cs-CZ" dirty="0" smtClean="0"/>
              <a:t>Bioinformatics </a:t>
            </a:r>
            <a:r>
              <a:rPr lang="cs-CZ" dirty="0"/>
              <a:t>(DNA, RNA, proteins, </a:t>
            </a:r>
            <a:r>
              <a:rPr lang="cs-CZ" dirty="0" smtClean="0"/>
              <a:t>peptides)</a:t>
            </a:r>
          </a:p>
          <a:p>
            <a:pPr marL="285750" indent="-285750">
              <a:buFont typeface="Arial" panose="020B0604020202020204" pitchFamily="34" charset="0"/>
              <a:buChar char="•"/>
            </a:pPr>
            <a:r>
              <a:rPr lang="cs-CZ" dirty="0" smtClean="0"/>
              <a:t>Chemoinformatics </a:t>
            </a:r>
            <a:r>
              <a:rPr lang="cs-CZ" dirty="0"/>
              <a:t>(SMILES strings)</a:t>
            </a:r>
          </a:p>
        </p:txBody>
      </p:sp>
      <p:sp>
        <p:nvSpPr>
          <p:cNvPr id="5" name="TextShape 1"/>
          <p:cNvSpPr txBox="1"/>
          <p:nvPr/>
        </p:nvSpPr>
        <p:spPr>
          <a:xfrm>
            <a:off x="504000" y="301320"/>
            <a:ext cx="9071640" cy="795960"/>
          </a:xfrm>
          <a:prstGeom prst="rect">
            <a:avLst/>
          </a:prstGeom>
          <a:noFill/>
          <a:ln>
            <a:noFill/>
          </a:ln>
        </p:spPr>
        <p:txBody>
          <a:bodyPr lIns="0" tIns="0" rIns="0" bIns="0" anchor="ctr"/>
          <a:lstStyle/>
          <a:p>
            <a:pPr algn="ctr"/>
            <a:r>
              <a:rPr lang="cs-CZ" sz="3200" b="1" spc="-1" dirty="0" smtClean="0">
                <a:solidFill>
                  <a:srgbClr val="000000"/>
                </a:solidFill>
                <a:uFill>
                  <a:solidFill>
                    <a:srgbClr val="FFFFFF"/>
                  </a:solidFill>
                </a:uFill>
                <a:latin typeface="Arial"/>
              </a:rPr>
              <a:t>What </a:t>
            </a:r>
            <a:r>
              <a:rPr lang="en-US" sz="3200" b="1" strike="noStrike" spc="-1" dirty="0" smtClean="0">
                <a:solidFill>
                  <a:srgbClr val="000000"/>
                </a:solidFill>
                <a:uFill>
                  <a:solidFill>
                    <a:srgbClr val="FFFFFF"/>
                  </a:solidFill>
                </a:uFill>
                <a:latin typeface="Arial"/>
              </a:rPr>
              <a:t>RNNs</a:t>
            </a:r>
            <a:r>
              <a:rPr lang="cs-CZ" sz="3200" b="1" strike="noStrike" spc="-1" dirty="0" smtClean="0">
                <a:solidFill>
                  <a:srgbClr val="000000"/>
                </a:solidFill>
                <a:uFill>
                  <a:solidFill>
                    <a:srgbClr val="FFFFFF"/>
                  </a:solidFill>
                </a:uFill>
                <a:latin typeface="Arial"/>
              </a:rPr>
              <a:t> ca do?</a:t>
            </a:r>
            <a:endParaRPr lang="en-US" sz="3200" b="1"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1347581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504000" y="179437"/>
            <a:ext cx="9071640" cy="670205"/>
          </a:xfrm>
          <a:prstGeom prst="rect">
            <a:avLst/>
          </a:prstGeom>
          <a:noFill/>
          <a:ln>
            <a:noFill/>
          </a:ln>
        </p:spPr>
        <p:txBody>
          <a:bodyPr lIns="0" tIns="0" rIns="0" bIns="0" anchor="ctr"/>
          <a:lstStyle/>
          <a:p>
            <a:pPr algn="ctr"/>
            <a:r>
              <a:rPr lang="cs-CZ" sz="3200" b="1" strike="noStrike" spc="-1" dirty="0" smtClean="0">
                <a:solidFill>
                  <a:srgbClr val="000000"/>
                </a:solidFill>
                <a:uFill>
                  <a:solidFill>
                    <a:srgbClr val="FFFFFF"/>
                  </a:solidFill>
                </a:uFill>
                <a:latin typeface="Arial"/>
              </a:rPr>
              <a:t>Recurrent Neural Networks (</a:t>
            </a:r>
            <a:r>
              <a:rPr lang="en-US" sz="3200" b="1" strike="noStrike" spc="-1" dirty="0" smtClean="0">
                <a:solidFill>
                  <a:srgbClr val="000000"/>
                </a:solidFill>
                <a:uFill>
                  <a:solidFill>
                    <a:srgbClr val="FFFFFF"/>
                  </a:solidFill>
                </a:uFill>
                <a:latin typeface="Arial"/>
              </a:rPr>
              <a:t>RNNs</a:t>
            </a:r>
            <a:r>
              <a:rPr lang="cs-CZ" sz="3200" b="1" strike="noStrike" spc="-1" dirty="0" smtClean="0">
                <a:solidFill>
                  <a:srgbClr val="000000"/>
                </a:solidFill>
                <a:uFill>
                  <a:solidFill>
                    <a:srgbClr val="FFFFFF"/>
                  </a:solidFill>
                </a:uFill>
                <a:latin typeface="Arial"/>
              </a:rPr>
              <a:t>)</a:t>
            </a:r>
            <a:endParaRPr lang="en-US" sz="3200" b="1" strike="noStrike" spc="-1" dirty="0">
              <a:solidFill>
                <a:srgbClr val="000000"/>
              </a:solidFill>
              <a:uFill>
                <a:solidFill>
                  <a:srgbClr val="FFFFFF"/>
                </a:solidFill>
              </a:uFill>
              <a:latin typeface="Arial"/>
            </a:endParaRPr>
          </a:p>
        </p:txBody>
      </p:sp>
      <p:sp>
        <p:nvSpPr>
          <p:cNvPr id="2" name="Rectangle 1"/>
          <p:cNvSpPr/>
          <p:nvPr/>
        </p:nvSpPr>
        <p:spPr>
          <a:xfrm>
            <a:off x="7027314" y="2643678"/>
            <a:ext cx="2548325" cy="400110"/>
          </a:xfrm>
          <a:prstGeom prst="rect">
            <a:avLst/>
          </a:prstGeom>
        </p:spPr>
        <p:txBody>
          <a:bodyPr wrap="square">
            <a:spAutoFit/>
          </a:bodyPr>
          <a:lstStyle/>
          <a:p>
            <a:r>
              <a:rPr lang="cs-CZ" sz="2000" dirty="0" smtClean="0"/>
              <a:t>A very simple RRN.</a:t>
            </a:r>
            <a:endParaRPr lang="cs-CZ" sz="2000" dirty="0"/>
          </a:p>
        </p:txBody>
      </p:sp>
      <p:pic>
        <p:nvPicPr>
          <p:cNvPr id="12290" name="Picture 2" descr="https://leonardoaraujosantos.gitbooks.io/artificial-inteligence/content/image_folder_6/RecurrentNeuralNetwor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 y="1043533"/>
            <a:ext cx="6884976" cy="36004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leonardoaraujosantos.gitbooks.io/artificial-inteligence/content/image_folder_6/RNN_Unrol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63232"/>
            <a:ext cx="5139287" cy="26642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472360" y="5003972"/>
            <a:ext cx="4436353" cy="1200329"/>
          </a:xfrm>
          <a:prstGeom prst="rect">
            <a:avLst/>
          </a:prstGeom>
        </p:spPr>
        <p:txBody>
          <a:bodyPr wrap="square">
            <a:spAutoFit/>
          </a:bodyPr>
          <a:lstStyle/>
          <a:p>
            <a:r>
              <a:rPr lang="en-US" dirty="0"/>
              <a:t>The number of times that you unroll can be consider how far in the past the network will remember. In other words each time is a time-step.</a:t>
            </a:r>
            <a:endParaRPr lang="cs-CZ" dirty="0"/>
          </a:p>
        </p:txBody>
      </p:sp>
    </p:spTree>
    <p:extLst>
      <p:ext uri="{BB962C8B-B14F-4D97-AF65-F5344CB8AC3E}">
        <p14:creationId xmlns:p14="http://schemas.microsoft.com/office/powerpoint/2010/main" val="31568481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504000" y="35421"/>
            <a:ext cx="9071640" cy="795960"/>
          </a:xfrm>
          <a:prstGeom prst="rect">
            <a:avLst/>
          </a:prstGeom>
          <a:noFill/>
          <a:ln>
            <a:noFill/>
          </a:ln>
        </p:spPr>
        <p:txBody>
          <a:bodyPr lIns="0" tIns="0" rIns="0" bIns="0" anchor="ctr"/>
          <a:lstStyle/>
          <a:p>
            <a:pPr algn="ctr"/>
            <a:r>
              <a:rPr lang="en-US" sz="3200" b="1" strike="noStrike" spc="-1" dirty="0">
                <a:solidFill>
                  <a:srgbClr val="000000"/>
                </a:solidFill>
                <a:uFill>
                  <a:solidFill>
                    <a:srgbClr val="FFFFFF"/>
                  </a:solidFill>
                </a:uFill>
                <a:latin typeface="Arial"/>
              </a:rPr>
              <a:t>RNNs</a:t>
            </a:r>
          </a:p>
        </p:txBody>
      </p:sp>
      <p:sp>
        <p:nvSpPr>
          <p:cNvPr id="129" name="TextShape 2"/>
          <p:cNvSpPr txBox="1"/>
          <p:nvPr/>
        </p:nvSpPr>
        <p:spPr>
          <a:xfrm>
            <a:off x="232880" y="5652045"/>
            <a:ext cx="9703976" cy="1835622"/>
          </a:xfrm>
          <a:prstGeom prst="rect">
            <a:avLst/>
          </a:prstGeom>
          <a:noFill/>
          <a:ln>
            <a:noFill/>
          </a:ln>
        </p:spPr>
        <p:txBody>
          <a:bodyPr lIns="90000" tIns="45000" rIns="90000" bIns="45000"/>
          <a:lstStyle/>
          <a:p>
            <a:r>
              <a:rPr lang="en-US" sz="1600" b="1" dirty="0"/>
              <a:t>One to one: </a:t>
            </a:r>
            <a:r>
              <a:rPr lang="en-US" sz="1600" dirty="0"/>
              <a:t>Normal Forward network, </a:t>
            </a:r>
            <a:r>
              <a:rPr lang="en-US" sz="1600" dirty="0" err="1"/>
              <a:t>ie</a:t>
            </a:r>
            <a:r>
              <a:rPr lang="en-US" sz="1600" dirty="0"/>
              <a:t>: Image on the input, label on the output</a:t>
            </a:r>
          </a:p>
          <a:p>
            <a:r>
              <a:rPr lang="en-US" sz="1600" b="1" dirty="0"/>
              <a:t>One to many(RNN): </a:t>
            </a:r>
            <a:r>
              <a:rPr lang="en-US" sz="1600" dirty="0"/>
              <a:t>(Image captioning) Image in, words describing the scene out (CNN regions detected + RNN)</a:t>
            </a:r>
          </a:p>
          <a:p>
            <a:r>
              <a:rPr lang="en-US" sz="1600" b="1" dirty="0"/>
              <a:t>Many to one(RNN): </a:t>
            </a:r>
            <a:r>
              <a:rPr lang="en-US" sz="1600" dirty="0"/>
              <a:t>(Sentiment Analysis) Words on a phrase on the input, sentiment on the output (Good/Bad) product.</a:t>
            </a:r>
          </a:p>
          <a:p>
            <a:r>
              <a:rPr lang="en-US" sz="1600" b="1" dirty="0"/>
              <a:t>Many to many(RNN): </a:t>
            </a:r>
            <a:r>
              <a:rPr lang="en-US" sz="1600" dirty="0"/>
              <a:t>(Translation), Words on English phrase on input, </a:t>
            </a:r>
            <a:r>
              <a:rPr lang="cs-CZ" sz="1600" dirty="0" smtClean="0"/>
              <a:t>Czech </a:t>
            </a:r>
            <a:r>
              <a:rPr lang="en-US" sz="1600" dirty="0" smtClean="0"/>
              <a:t>on </a:t>
            </a:r>
            <a:r>
              <a:rPr lang="en-US" sz="1600" dirty="0"/>
              <a:t>output.</a:t>
            </a:r>
          </a:p>
          <a:p>
            <a:r>
              <a:rPr lang="en-US" sz="1600" b="1" dirty="0"/>
              <a:t>Many to many(RNN): </a:t>
            </a:r>
            <a:r>
              <a:rPr lang="en-US" sz="1600" dirty="0"/>
              <a:t>(Video Classification) Video in, description of video on output.</a:t>
            </a:r>
          </a:p>
        </p:txBody>
      </p:sp>
      <p:pic>
        <p:nvPicPr>
          <p:cNvPr id="5" name="Picture 4"/>
          <p:cNvPicPr/>
          <p:nvPr/>
        </p:nvPicPr>
        <p:blipFill>
          <a:blip r:embed="rId2"/>
          <a:stretch/>
        </p:blipFill>
        <p:spPr>
          <a:xfrm>
            <a:off x="232880" y="683493"/>
            <a:ext cx="4879440" cy="1825920"/>
          </a:xfrm>
          <a:prstGeom prst="rect">
            <a:avLst/>
          </a:prstGeom>
          <a:ln>
            <a:noFill/>
          </a:ln>
        </p:spPr>
      </p:pic>
      <p:sp>
        <p:nvSpPr>
          <p:cNvPr id="2" name="Rectangle 1"/>
          <p:cNvSpPr/>
          <p:nvPr/>
        </p:nvSpPr>
        <p:spPr>
          <a:xfrm>
            <a:off x="5220316" y="1115541"/>
            <a:ext cx="4716540" cy="646331"/>
          </a:xfrm>
          <a:prstGeom prst="rect">
            <a:avLst/>
          </a:prstGeom>
        </p:spPr>
        <p:txBody>
          <a:bodyPr wrap="square">
            <a:spAutoFit/>
          </a:bodyPr>
          <a:lstStyle/>
          <a:p>
            <a:r>
              <a:rPr lang="en-US" spc="-1" dirty="0">
                <a:solidFill>
                  <a:srgbClr val="000000"/>
                </a:solidFill>
                <a:uFill>
                  <a:solidFill>
                    <a:srgbClr val="FFFFFF"/>
                  </a:solidFill>
                </a:uFill>
              </a:rPr>
              <a:t>The </a:t>
            </a:r>
            <a:r>
              <a:rPr lang="en-US" b="1" spc="-1" dirty="0">
                <a:solidFill>
                  <a:srgbClr val="000000"/>
                </a:solidFill>
                <a:uFill>
                  <a:solidFill>
                    <a:srgbClr val="FFFFFF"/>
                  </a:solidFill>
                </a:uFill>
              </a:rPr>
              <a:t>repeating module </a:t>
            </a:r>
            <a:r>
              <a:rPr lang="en-US" spc="-1" dirty="0">
                <a:solidFill>
                  <a:srgbClr val="000000"/>
                </a:solidFill>
                <a:uFill>
                  <a:solidFill>
                    <a:srgbClr val="FFFFFF"/>
                  </a:solidFill>
                </a:uFill>
              </a:rPr>
              <a:t>in a RNN contains a single </a:t>
            </a:r>
            <a:r>
              <a:rPr lang="en-US" b="1" spc="-1" dirty="0">
                <a:solidFill>
                  <a:srgbClr val="000000"/>
                </a:solidFill>
                <a:uFill>
                  <a:solidFill>
                    <a:srgbClr val="FFFFFF"/>
                  </a:solidFill>
                </a:uFill>
              </a:rPr>
              <a:t>(</a:t>
            </a:r>
            <a:r>
              <a:rPr lang="en-US" b="1" spc="-1" dirty="0" err="1">
                <a:solidFill>
                  <a:srgbClr val="000000"/>
                </a:solidFill>
                <a:uFill>
                  <a:solidFill>
                    <a:srgbClr val="FFFFFF"/>
                  </a:solidFill>
                </a:uFill>
              </a:rPr>
              <a:t>tanh</a:t>
            </a:r>
            <a:r>
              <a:rPr lang="en-US" b="1" spc="-1" dirty="0">
                <a:solidFill>
                  <a:srgbClr val="000000"/>
                </a:solidFill>
                <a:uFill>
                  <a:solidFill>
                    <a:srgbClr val="FFFFFF"/>
                  </a:solidFill>
                </a:uFill>
              </a:rPr>
              <a:t>) </a:t>
            </a:r>
            <a:r>
              <a:rPr lang="en-US" b="1" spc="-1" dirty="0" smtClean="0">
                <a:solidFill>
                  <a:srgbClr val="000000"/>
                </a:solidFill>
                <a:uFill>
                  <a:solidFill>
                    <a:srgbClr val="FFFFFF"/>
                  </a:solidFill>
                </a:uFill>
              </a:rPr>
              <a:t>layer</a:t>
            </a:r>
            <a:r>
              <a:rPr lang="cs-CZ" b="1" spc="-1" dirty="0" smtClean="0">
                <a:solidFill>
                  <a:srgbClr val="000000"/>
                </a:solidFill>
                <a:uFill>
                  <a:solidFill>
                    <a:srgbClr val="FFFFFF"/>
                  </a:solidFill>
                </a:uFill>
              </a:rPr>
              <a:t>.</a:t>
            </a:r>
            <a:endParaRPr lang="en-US" spc="-1" dirty="0">
              <a:solidFill>
                <a:srgbClr val="000000"/>
              </a:solidFill>
              <a:uFill>
                <a:solidFill>
                  <a:srgbClr val="FFFFFF"/>
                </a:solidFill>
              </a:uFill>
            </a:endParaRPr>
          </a:p>
        </p:txBody>
      </p:sp>
      <p:pic>
        <p:nvPicPr>
          <p:cNvPr id="16386" name="Picture 2" descr="https://leonardoaraujosantos.gitbooks.io/artificial-inteligence/content/image_folder_6/Recurrent_Forward.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73" y="2555701"/>
            <a:ext cx="8209087" cy="2965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776" y="5147989"/>
            <a:ext cx="9649072" cy="2308324"/>
          </a:xfrm>
          <a:prstGeom prst="rect">
            <a:avLst/>
          </a:prstGeom>
        </p:spPr>
        <p:txBody>
          <a:bodyPr wrap="square">
            <a:spAutoFit/>
          </a:bodyPr>
          <a:lstStyle/>
          <a:p>
            <a:r>
              <a:rPr lang="cs-CZ" dirty="0"/>
              <a:t>T</a:t>
            </a:r>
            <a:r>
              <a:rPr lang="en-US" dirty="0" smtClean="0"/>
              <a:t>o </a:t>
            </a:r>
            <a:r>
              <a:rPr lang="en-US" dirty="0"/>
              <a:t>get from </a:t>
            </a:r>
            <a:r>
              <a:rPr lang="en-US" i="1" dirty="0"/>
              <a:t>x</a:t>
            </a:r>
            <a:r>
              <a:rPr lang="en-US" i="1" baseline="-25000" dirty="0"/>
              <a:t>t-3</a:t>
            </a:r>
            <a:r>
              <a:rPr lang="en-US" dirty="0"/>
              <a:t> to </a:t>
            </a:r>
            <a:r>
              <a:rPr lang="en-US" i="1" dirty="0"/>
              <a:t>x</a:t>
            </a:r>
            <a:r>
              <a:rPr lang="en-US" i="1" baseline="-25000" dirty="0"/>
              <a:t>t-2</a:t>
            </a:r>
            <a:r>
              <a:rPr lang="en-US" dirty="0"/>
              <a:t> we multiply </a:t>
            </a:r>
            <a:r>
              <a:rPr lang="en-US" i="1" dirty="0"/>
              <a:t>x</a:t>
            </a:r>
            <a:r>
              <a:rPr lang="en-US" i="1" baseline="-25000" dirty="0"/>
              <a:t>t-3</a:t>
            </a:r>
            <a:r>
              <a:rPr lang="en-US" dirty="0"/>
              <a:t> by </a:t>
            </a:r>
            <a:r>
              <a:rPr lang="en-US" i="1" dirty="0" err="1" smtClean="0"/>
              <a:t>w</a:t>
            </a:r>
            <a:r>
              <a:rPr lang="en-US" i="1" baseline="-25000" dirty="0" err="1" smtClean="0"/>
              <a:t>rec</a:t>
            </a:r>
            <a:r>
              <a:rPr lang="cs-CZ" i="1" baseline="-25000" dirty="0" smtClean="0"/>
              <a:t> </a:t>
            </a:r>
            <a:r>
              <a:rPr lang="cs-CZ" dirty="0" smtClean="0"/>
              <a:t>(“weight recurring“, </a:t>
            </a:r>
            <a:r>
              <a:rPr lang="en-US" dirty="0" smtClean="0"/>
              <a:t>connect</a:t>
            </a:r>
            <a:r>
              <a:rPr lang="cs-CZ" dirty="0" smtClean="0"/>
              <a:t>s</a:t>
            </a:r>
            <a:r>
              <a:rPr lang="en-US" dirty="0" smtClean="0"/>
              <a:t> </a:t>
            </a:r>
            <a:r>
              <a:rPr lang="en-US" dirty="0"/>
              <a:t>the hidden layers to themselves</a:t>
            </a:r>
            <a:r>
              <a:rPr lang="cs-CZ" dirty="0" smtClean="0"/>
              <a:t>).</a:t>
            </a:r>
            <a:r>
              <a:rPr lang="en-US" dirty="0" smtClean="0"/>
              <a:t> </a:t>
            </a:r>
            <a:r>
              <a:rPr lang="en-US" dirty="0"/>
              <a:t>Then, to get from </a:t>
            </a:r>
            <a:r>
              <a:rPr lang="en-US" i="1" dirty="0"/>
              <a:t>x</a:t>
            </a:r>
            <a:r>
              <a:rPr lang="en-US" i="1" baseline="-25000" dirty="0"/>
              <a:t>t-2</a:t>
            </a:r>
            <a:r>
              <a:rPr lang="en-US" dirty="0"/>
              <a:t> to </a:t>
            </a:r>
            <a:r>
              <a:rPr lang="en-US" i="1" dirty="0"/>
              <a:t>x</a:t>
            </a:r>
            <a:r>
              <a:rPr lang="en-US" i="1" baseline="-25000" dirty="0"/>
              <a:t>t-1</a:t>
            </a:r>
            <a:r>
              <a:rPr lang="en-US" dirty="0"/>
              <a:t> we again multiply </a:t>
            </a:r>
            <a:r>
              <a:rPr lang="en-US" i="1" dirty="0"/>
              <a:t>x</a:t>
            </a:r>
            <a:r>
              <a:rPr lang="en-US" i="1" baseline="-25000" dirty="0"/>
              <a:t>t-2</a:t>
            </a:r>
            <a:r>
              <a:rPr lang="en-US" dirty="0"/>
              <a:t> by </a:t>
            </a:r>
            <a:r>
              <a:rPr lang="en-US" i="1" dirty="0" err="1"/>
              <a:t>w</a:t>
            </a:r>
            <a:r>
              <a:rPr lang="en-US" i="1" baseline="-25000" dirty="0" err="1"/>
              <a:t>rec</a:t>
            </a:r>
            <a:r>
              <a:rPr lang="en-US" dirty="0"/>
              <a:t>. So, we multiply with the same exact weight multiple times, and this is where the problem arises: when you multiply something by a small number, your value decreases very quickly</a:t>
            </a:r>
            <a:r>
              <a:rPr lang="en-US" dirty="0" smtClean="0"/>
              <a:t>.</a:t>
            </a:r>
            <a:endParaRPr lang="cs-CZ" dirty="0" smtClean="0"/>
          </a:p>
          <a:p>
            <a:r>
              <a:rPr lang="en-US" dirty="0"/>
              <a:t>As a result, weights of the layers on the very far left are updated much slower than the weights of the layers on the far </a:t>
            </a:r>
            <a:r>
              <a:rPr lang="en-US" dirty="0" smtClean="0"/>
              <a:t>right.</a:t>
            </a:r>
            <a:r>
              <a:rPr lang="cs-CZ" dirty="0" smtClean="0"/>
              <a:t> </a:t>
            </a:r>
            <a:r>
              <a:rPr lang="en-US" dirty="0" smtClean="0"/>
              <a:t>This </a:t>
            </a:r>
            <a:r>
              <a:rPr lang="en-US" dirty="0"/>
              <a:t>creates a domino effect because the weights of the far-left layers define the inputs to the far-right </a:t>
            </a:r>
            <a:r>
              <a:rPr lang="en-US" dirty="0" err="1" smtClean="0"/>
              <a:t>layers.</a:t>
            </a:r>
            <a:r>
              <a:rPr lang="en-US" u="sng" dirty="0" err="1" smtClean="0"/>
              <a:t>The</a:t>
            </a:r>
            <a:r>
              <a:rPr lang="en-US" u="sng" dirty="0" smtClean="0"/>
              <a:t> </a:t>
            </a:r>
            <a:r>
              <a:rPr lang="en-US" u="sng" dirty="0"/>
              <a:t>lower the gradient is, the harder it is for the network to update the weights and the longer it takes to get to the final </a:t>
            </a:r>
            <a:r>
              <a:rPr lang="en-US" u="sng" dirty="0" smtClean="0"/>
              <a:t>result</a:t>
            </a:r>
            <a:r>
              <a:rPr lang="cs-CZ" u="sng" dirty="0" smtClean="0"/>
              <a:t>.</a:t>
            </a:r>
            <a:endParaRPr lang="cs-CZ" u="sng" dirty="0"/>
          </a:p>
        </p:txBody>
      </p:sp>
      <p:grpSp>
        <p:nvGrpSpPr>
          <p:cNvPr id="8" name="Group 7"/>
          <p:cNvGrpSpPr/>
          <p:nvPr/>
        </p:nvGrpSpPr>
        <p:grpSpPr>
          <a:xfrm>
            <a:off x="143768" y="107429"/>
            <a:ext cx="9793088" cy="4824536"/>
            <a:chOff x="503808" y="251445"/>
            <a:chExt cx="9001000" cy="4104000"/>
          </a:xfrm>
        </p:grpSpPr>
        <p:pic>
          <p:nvPicPr>
            <p:cNvPr id="14338" name="Picture 2" descr="http://www.superdatascience.com/wp-content/uploads/2018/08/Recurrent_Neural_Networks_RNN_The_Vanishing_Gradient_Problem_Img3.png"/>
            <p:cNvPicPr>
              <a:picLocks noChangeAspect="1" noChangeArrowheads="1"/>
            </p:cNvPicPr>
            <p:nvPr/>
          </p:nvPicPr>
          <p:blipFill rotWithShape="1">
            <a:blip r:embed="rId3">
              <a:extLst>
                <a:ext uri="{28A0092B-C50C-407E-A947-70E740481C1C}">
                  <a14:useLocalDpi xmlns:a14="http://schemas.microsoft.com/office/drawing/2010/main" val="0"/>
                </a:ext>
              </a:extLst>
            </a:blip>
            <a:srcRect t="3" b="14932"/>
            <a:stretch/>
          </p:blipFill>
          <p:spPr bwMode="auto">
            <a:xfrm>
              <a:off x="503808" y="251445"/>
              <a:ext cx="9001000" cy="4104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22" y="1162441"/>
              <a:ext cx="4291174" cy="368119"/>
            </a:xfrm>
            <a:prstGeom prst="rect">
              <a:avLst/>
            </a:prstGeom>
          </p:spPr>
        </p:pic>
      </p:grpSp>
    </p:spTree>
    <p:extLst>
      <p:ext uri="{BB962C8B-B14F-4D97-AF65-F5344CB8AC3E}">
        <p14:creationId xmlns:p14="http://schemas.microsoft.com/office/powerpoint/2010/main" val="24696134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504000" y="122989"/>
            <a:ext cx="9071640" cy="704520"/>
          </a:xfrm>
          <a:prstGeom prst="rect">
            <a:avLst/>
          </a:prstGeom>
          <a:noFill/>
          <a:ln>
            <a:noFill/>
          </a:ln>
        </p:spPr>
        <p:txBody>
          <a:bodyPr lIns="0" tIns="0" rIns="0" bIns="0" anchor="ctr"/>
          <a:lstStyle/>
          <a:p>
            <a:pPr algn="ctr"/>
            <a:r>
              <a:rPr lang="cs-CZ" sz="3200" b="1" dirty="0" smtClean="0"/>
              <a:t>Long Short Term Memory (</a:t>
            </a:r>
            <a:r>
              <a:rPr lang="en-US" sz="3200" b="1" dirty="0" smtClean="0"/>
              <a:t>LSTM</a:t>
            </a:r>
            <a:r>
              <a:rPr lang="cs-CZ" sz="3200" b="1" dirty="0" smtClean="0"/>
              <a:t>) Networks</a:t>
            </a:r>
            <a:endParaRPr lang="en-US" sz="3200" b="1" dirty="0"/>
          </a:p>
        </p:txBody>
      </p:sp>
      <p:sp>
        <p:nvSpPr>
          <p:cNvPr id="2" name="TextBox 1"/>
          <p:cNvSpPr txBox="1"/>
          <p:nvPr/>
        </p:nvSpPr>
        <p:spPr>
          <a:xfrm>
            <a:off x="359792" y="1419537"/>
            <a:ext cx="9215848" cy="4016484"/>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000" dirty="0" smtClean="0"/>
              <a:t>The </a:t>
            </a:r>
            <a:r>
              <a:rPr lang="en-US" sz="2000" dirty="0"/>
              <a:t>units of an LSTM are used as building units for the layers of a </a:t>
            </a:r>
            <a:r>
              <a:rPr lang="en-US" sz="2000" dirty="0" smtClean="0"/>
              <a:t>RNN.</a:t>
            </a:r>
            <a:endParaRPr lang="en-US" sz="2000" dirty="0"/>
          </a:p>
          <a:p>
            <a:pPr marL="285750" indent="-285750">
              <a:spcBef>
                <a:spcPts val="600"/>
              </a:spcBef>
              <a:buFont typeface="Arial" panose="020B0604020202020204" pitchFamily="34" charset="0"/>
              <a:buChar char="•"/>
            </a:pPr>
            <a:r>
              <a:rPr lang="en-US" sz="2000" dirty="0"/>
              <a:t>LSTM’s enable RNN’s to remember their inputs over a </a:t>
            </a:r>
            <a:r>
              <a:rPr lang="en-US" sz="2000" u="sng" dirty="0"/>
              <a:t>long period of time</a:t>
            </a:r>
            <a:r>
              <a:rPr lang="en-US" sz="2000" dirty="0"/>
              <a:t>. This is because LSTM’s contain their information in a memory, that is much like the memory of a computer because </a:t>
            </a:r>
            <a:r>
              <a:rPr lang="en-US" sz="2000" u="sng" dirty="0"/>
              <a:t>the LSTM can read, write and delete information from its memory.</a:t>
            </a:r>
          </a:p>
          <a:p>
            <a:pPr marL="285750" indent="-285750">
              <a:spcBef>
                <a:spcPts val="600"/>
              </a:spcBef>
              <a:buFont typeface="Arial" panose="020B0604020202020204" pitchFamily="34" charset="0"/>
              <a:buChar char="•"/>
            </a:pPr>
            <a:r>
              <a:rPr lang="en-US" sz="2000" dirty="0"/>
              <a:t>This memory can be seen as a </a:t>
            </a:r>
            <a:r>
              <a:rPr lang="en-US" sz="2000" b="1" dirty="0"/>
              <a:t>gated cell</a:t>
            </a:r>
            <a:r>
              <a:rPr lang="en-US" sz="2000" dirty="0"/>
              <a:t>, where gated means that the cell decides whether or not to store or delete information (</a:t>
            </a:r>
            <a:r>
              <a:rPr lang="en-US" sz="2000" dirty="0" err="1" smtClean="0"/>
              <a:t>e.g</a:t>
            </a:r>
            <a:r>
              <a:rPr lang="cs-CZ" sz="2000" dirty="0" smtClean="0"/>
              <a:t>.</a:t>
            </a:r>
            <a:r>
              <a:rPr lang="en-US" sz="2000" dirty="0" smtClean="0"/>
              <a:t> </a:t>
            </a:r>
            <a:r>
              <a:rPr lang="en-US" sz="2000" dirty="0"/>
              <a:t>if it opens the gates or not), based on the importance it assigns to the information. The assigning of importance happens through </a:t>
            </a:r>
            <a:r>
              <a:rPr lang="en-US" sz="2000" b="1" dirty="0"/>
              <a:t>weights</a:t>
            </a:r>
            <a:r>
              <a:rPr lang="en-US" sz="2000" dirty="0"/>
              <a:t>, which are also learned by the algorithm. This simply means that </a:t>
            </a:r>
            <a:r>
              <a:rPr lang="en-US" sz="2000" u="sng" dirty="0"/>
              <a:t>it learns over time which information is important and which not.</a:t>
            </a:r>
          </a:p>
          <a:p>
            <a:pPr marL="285750" indent="-285750">
              <a:spcBef>
                <a:spcPts val="600"/>
              </a:spcBef>
              <a:buFont typeface="Arial" panose="020B0604020202020204" pitchFamily="34" charset="0"/>
              <a:buChar char="•"/>
            </a:pPr>
            <a:r>
              <a:rPr lang="cs-CZ" sz="2000" u="sng" dirty="0" smtClean="0"/>
              <a:t>LSTMs do not </a:t>
            </a:r>
            <a:r>
              <a:rPr lang="cs-CZ" sz="2000" u="sng" dirty="0"/>
              <a:t>suffer from vanishing or exploding gradients</a:t>
            </a:r>
            <a:r>
              <a:rPr lang="cs-CZ" sz="2000" u="sng" dirty="0" smtClean="0"/>
              <a:t>.</a:t>
            </a:r>
            <a:endParaRPr lang="cs-CZ" sz="2000" u="sng" dirty="0"/>
          </a:p>
        </p:txBody>
      </p:sp>
    </p:spTree>
    <p:extLst>
      <p:ext uri="{BB962C8B-B14F-4D97-AF65-F5344CB8AC3E}">
        <p14:creationId xmlns:p14="http://schemas.microsoft.com/office/powerpoint/2010/main" val="6186941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Picture 130"/>
          <p:cNvPicPr>
            <a:picLocks noChangeAspect="1"/>
          </p:cNvPicPr>
          <p:nvPr/>
        </p:nvPicPr>
        <p:blipFill>
          <a:blip r:embed="rId2"/>
          <a:stretch/>
        </p:blipFill>
        <p:spPr>
          <a:xfrm>
            <a:off x="1797706" y="888092"/>
            <a:ext cx="6775708" cy="2545920"/>
          </a:xfrm>
          <a:prstGeom prst="rect">
            <a:avLst/>
          </a:prstGeom>
          <a:ln>
            <a:noFill/>
          </a:ln>
        </p:spPr>
      </p:pic>
      <p:sp>
        <p:nvSpPr>
          <p:cNvPr id="132" name="TextShape 1"/>
          <p:cNvSpPr txBox="1"/>
          <p:nvPr/>
        </p:nvSpPr>
        <p:spPr>
          <a:xfrm>
            <a:off x="504000" y="122989"/>
            <a:ext cx="8568760" cy="704520"/>
          </a:xfrm>
          <a:prstGeom prst="rect">
            <a:avLst/>
          </a:prstGeom>
          <a:noFill/>
          <a:ln>
            <a:noFill/>
          </a:ln>
        </p:spPr>
        <p:txBody>
          <a:bodyPr lIns="0" tIns="0" rIns="0" bIns="0" anchor="ctr"/>
          <a:lstStyle/>
          <a:p>
            <a:pPr algn="ctr"/>
            <a:r>
              <a:rPr lang="en-US" sz="3200" b="1" dirty="0" smtClean="0"/>
              <a:t>LSTM</a:t>
            </a:r>
            <a:r>
              <a:rPr lang="cs-CZ" sz="3200" b="1" dirty="0" smtClean="0"/>
              <a:t> temporal repeating unit</a:t>
            </a:r>
            <a:endParaRPr lang="en-US" sz="3200" b="1" dirty="0"/>
          </a:p>
        </p:txBody>
      </p:sp>
      <p:sp>
        <p:nvSpPr>
          <p:cNvPr id="134" name="TextShape 2"/>
          <p:cNvSpPr txBox="1"/>
          <p:nvPr/>
        </p:nvSpPr>
        <p:spPr>
          <a:xfrm>
            <a:off x="359792" y="4715941"/>
            <a:ext cx="9476768" cy="2664296"/>
          </a:xfrm>
          <a:prstGeom prst="rect">
            <a:avLst/>
          </a:prstGeom>
          <a:noFill/>
          <a:ln>
            <a:noFill/>
          </a:ln>
        </p:spPr>
        <p:txBody>
          <a:bodyPr lIns="90000" tIns="45000" rIns="90000" bIns="45000"/>
          <a:lstStyle/>
          <a:p>
            <a:r>
              <a:rPr lang="cs-CZ" spc="-1" dirty="0" smtClean="0">
                <a:solidFill>
                  <a:srgbClr val="000000"/>
                </a:solidFill>
                <a:uFill>
                  <a:solidFill>
                    <a:srgbClr val="FFFFFF"/>
                  </a:solidFill>
                </a:uFill>
              </a:rPr>
              <a:t>The </a:t>
            </a:r>
            <a:r>
              <a:rPr lang="cs-CZ" b="1" spc="-1" dirty="0" smtClean="0">
                <a:solidFill>
                  <a:srgbClr val="000000"/>
                </a:solidFill>
                <a:uFill>
                  <a:solidFill>
                    <a:srgbClr val="FFFFFF"/>
                  </a:solidFill>
                </a:uFill>
              </a:rPr>
              <a:t>repeating module</a:t>
            </a:r>
            <a:r>
              <a:rPr lang="cs-CZ" spc="-1" dirty="0" smtClean="0">
                <a:solidFill>
                  <a:srgbClr val="000000"/>
                </a:solidFill>
                <a:uFill>
                  <a:solidFill>
                    <a:srgbClr val="FFFFFF"/>
                  </a:solidFill>
                </a:uFill>
              </a:rPr>
              <a:t> </a:t>
            </a:r>
            <a:r>
              <a:rPr lang="en-US" spc="-1" dirty="0" smtClean="0">
                <a:solidFill>
                  <a:srgbClr val="000000"/>
                </a:solidFill>
                <a:uFill>
                  <a:solidFill>
                    <a:srgbClr val="FFFFFF"/>
                  </a:solidFill>
                </a:uFill>
              </a:rPr>
              <a:t>in </a:t>
            </a:r>
            <a:r>
              <a:rPr lang="en-US" spc="-1" dirty="0">
                <a:solidFill>
                  <a:srgbClr val="000000"/>
                </a:solidFill>
                <a:uFill>
                  <a:solidFill>
                    <a:srgbClr val="FFFFFF"/>
                  </a:solidFill>
                </a:uFill>
              </a:rPr>
              <a:t>LSTM contains </a:t>
            </a:r>
            <a:r>
              <a:rPr lang="cs-CZ" b="1" spc="-1" dirty="0" smtClean="0">
                <a:solidFill>
                  <a:srgbClr val="000000"/>
                </a:solidFill>
                <a:uFill>
                  <a:solidFill>
                    <a:srgbClr val="FFFFFF"/>
                  </a:solidFill>
                </a:uFill>
              </a:rPr>
              <a:t>4 </a:t>
            </a:r>
            <a:r>
              <a:rPr lang="en-US" b="1" spc="-1" dirty="0" smtClean="0">
                <a:solidFill>
                  <a:srgbClr val="000000"/>
                </a:solidFill>
                <a:uFill>
                  <a:solidFill>
                    <a:srgbClr val="FFFFFF"/>
                  </a:solidFill>
                </a:uFill>
              </a:rPr>
              <a:t>interacting </a:t>
            </a:r>
            <a:r>
              <a:rPr lang="en-US" b="1" spc="-1" dirty="0">
                <a:solidFill>
                  <a:srgbClr val="000000"/>
                </a:solidFill>
                <a:uFill>
                  <a:solidFill>
                    <a:srgbClr val="FFFFFF"/>
                  </a:solidFill>
                </a:uFill>
              </a:rPr>
              <a:t>layers</a:t>
            </a:r>
            <a:r>
              <a:rPr lang="en-US" spc="-1" dirty="0" smtClean="0">
                <a:solidFill>
                  <a:srgbClr val="000000"/>
                </a:solidFill>
                <a:uFill>
                  <a:solidFill>
                    <a:srgbClr val="FFFFFF"/>
                  </a:solidFill>
                </a:uFill>
              </a:rPr>
              <a:t>.</a:t>
            </a:r>
            <a:endParaRPr lang="cs-CZ" spc="-1" dirty="0" smtClean="0">
              <a:solidFill>
                <a:srgbClr val="000000"/>
              </a:solidFill>
              <a:uFill>
                <a:solidFill>
                  <a:srgbClr val="FFFFFF"/>
                </a:solidFill>
              </a:uFill>
            </a:endParaRPr>
          </a:p>
          <a:p>
            <a:r>
              <a:rPr lang="en-US" b="1" i="1" dirty="0"/>
              <a:t>c</a:t>
            </a:r>
            <a:r>
              <a:rPr lang="en-US" b="1" i="1" baseline="-25000" dirty="0"/>
              <a:t>t-1</a:t>
            </a:r>
            <a:r>
              <a:rPr lang="en-US" dirty="0"/>
              <a:t> stands for the input from a memory cell in time point </a:t>
            </a:r>
            <a:r>
              <a:rPr lang="en-US" i="1" dirty="0"/>
              <a:t>t</a:t>
            </a:r>
            <a:r>
              <a:rPr lang="en-US" dirty="0"/>
              <a:t>;</a:t>
            </a:r>
          </a:p>
          <a:p>
            <a:r>
              <a:rPr lang="en-US" b="1" i="1" dirty="0" err="1"/>
              <a:t>x</a:t>
            </a:r>
            <a:r>
              <a:rPr lang="en-US" b="1" i="1" baseline="-25000" dirty="0" err="1"/>
              <a:t>t</a:t>
            </a:r>
            <a:r>
              <a:rPr lang="en-US" b="1" dirty="0"/>
              <a:t> </a:t>
            </a:r>
            <a:r>
              <a:rPr lang="en-US" dirty="0"/>
              <a:t>is an input in time point </a:t>
            </a:r>
            <a:r>
              <a:rPr lang="en-US" i="1" dirty="0"/>
              <a:t>t</a:t>
            </a:r>
            <a:r>
              <a:rPr lang="en-US" dirty="0"/>
              <a:t>;</a:t>
            </a:r>
          </a:p>
          <a:p>
            <a:r>
              <a:rPr lang="en-US" b="1" i="1" dirty="0" err="1"/>
              <a:t>h</a:t>
            </a:r>
            <a:r>
              <a:rPr lang="en-US" b="1" i="1" baseline="-25000" dirty="0" err="1"/>
              <a:t>t</a:t>
            </a:r>
            <a:r>
              <a:rPr lang="en-US" dirty="0"/>
              <a:t> is an output in time point </a:t>
            </a:r>
            <a:r>
              <a:rPr lang="en-US" i="1" dirty="0"/>
              <a:t>t</a:t>
            </a:r>
            <a:r>
              <a:rPr lang="en-US" dirty="0"/>
              <a:t> that goes to both the output layer and the hidden layer in the next time point.</a:t>
            </a:r>
          </a:p>
          <a:p>
            <a:r>
              <a:rPr lang="en-US" dirty="0"/>
              <a:t>Thus, every block </a:t>
            </a:r>
            <a:r>
              <a:rPr lang="en-US" u="sng" dirty="0"/>
              <a:t>has three inputs (</a:t>
            </a:r>
            <a:r>
              <a:rPr lang="en-US" i="1" u="sng" dirty="0" err="1"/>
              <a:t>x</a:t>
            </a:r>
            <a:r>
              <a:rPr lang="en-US" i="1" u="sng" baseline="-25000" dirty="0" err="1"/>
              <a:t>t</a:t>
            </a:r>
            <a:r>
              <a:rPr lang="en-US" u="sng" dirty="0"/>
              <a:t>, </a:t>
            </a:r>
            <a:r>
              <a:rPr lang="en-US" i="1" u="sng" dirty="0"/>
              <a:t>h</a:t>
            </a:r>
            <a:r>
              <a:rPr lang="en-US" i="1" u="sng" baseline="-25000" dirty="0"/>
              <a:t>t-1</a:t>
            </a:r>
            <a:r>
              <a:rPr lang="en-US" u="sng" dirty="0"/>
              <a:t>, and </a:t>
            </a:r>
            <a:r>
              <a:rPr lang="en-US" i="1" u="sng" dirty="0"/>
              <a:t>c</a:t>
            </a:r>
            <a:r>
              <a:rPr lang="en-US" i="1" u="sng" baseline="-25000" dirty="0"/>
              <a:t>t-1</a:t>
            </a:r>
            <a:r>
              <a:rPr lang="en-US" u="sng" dirty="0"/>
              <a:t>) </a:t>
            </a:r>
            <a:r>
              <a:rPr lang="en-US" dirty="0"/>
              <a:t>and </a:t>
            </a:r>
            <a:r>
              <a:rPr lang="en-US" u="sng" dirty="0"/>
              <a:t>two outputs (</a:t>
            </a:r>
            <a:r>
              <a:rPr lang="en-US" i="1" u="sng" dirty="0" err="1"/>
              <a:t>h</a:t>
            </a:r>
            <a:r>
              <a:rPr lang="en-US" i="1" u="sng" baseline="-25000" dirty="0" err="1"/>
              <a:t>t</a:t>
            </a:r>
            <a:r>
              <a:rPr lang="en-US" u="sng" dirty="0"/>
              <a:t> and </a:t>
            </a:r>
            <a:r>
              <a:rPr lang="en-US" i="1" u="sng" dirty="0" err="1"/>
              <a:t>c</a:t>
            </a:r>
            <a:r>
              <a:rPr lang="en-US" i="1" u="sng" baseline="-25000" dirty="0" err="1"/>
              <a:t>t</a:t>
            </a:r>
            <a:r>
              <a:rPr lang="en-US" u="sng" dirty="0" smtClean="0"/>
              <a:t>).</a:t>
            </a:r>
            <a:endParaRPr lang="cs-CZ" sz="1800" b="1" u="sng" strike="noStrike" spc="-1" dirty="0" smtClean="0">
              <a:solidFill>
                <a:srgbClr val="000000"/>
              </a:solidFill>
              <a:uFill>
                <a:solidFill>
                  <a:srgbClr val="FFFFFF"/>
                </a:solidFill>
              </a:uFill>
              <a:latin typeface="Arial"/>
            </a:endParaRPr>
          </a:p>
          <a:p>
            <a:r>
              <a:rPr lang="en-US" sz="1800" b="1" strike="noStrike" spc="-1" dirty="0" smtClean="0">
                <a:solidFill>
                  <a:srgbClr val="000000"/>
                </a:solidFill>
                <a:uFill>
                  <a:solidFill>
                    <a:srgbClr val="FFFFFF"/>
                  </a:solidFill>
                </a:uFill>
                <a:latin typeface="Arial"/>
              </a:rPr>
              <a:t>Gates</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are structures that can remove or add information to the cell state. They are composed out of a </a:t>
            </a:r>
            <a:r>
              <a:rPr lang="en-US" sz="1800" b="1" strike="noStrike" spc="-1" dirty="0">
                <a:solidFill>
                  <a:srgbClr val="000000"/>
                </a:solidFill>
                <a:uFill>
                  <a:solidFill>
                    <a:srgbClr val="FFFFFF"/>
                  </a:solidFill>
                </a:uFill>
                <a:latin typeface="Arial"/>
              </a:rPr>
              <a:t>sigmoid neural net layer</a:t>
            </a:r>
            <a:r>
              <a:rPr lang="en-US" sz="1800" b="0" strike="noStrike" spc="-1" dirty="0">
                <a:solidFill>
                  <a:srgbClr val="000000"/>
                </a:solidFill>
                <a:uFill>
                  <a:solidFill>
                    <a:srgbClr val="FFFFFF"/>
                  </a:solidFill>
                </a:uFill>
                <a:latin typeface="Arial"/>
              </a:rPr>
              <a:t> and a pointwise multiplication operation. LSTM has three of these gates, to protect and control the cell state.</a:t>
            </a:r>
          </a:p>
        </p:txBody>
      </p:sp>
      <p:pic>
        <p:nvPicPr>
          <p:cNvPr id="136" name="Picture 135"/>
          <p:cNvPicPr/>
          <p:nvPr/>
        </p:nvPicPr>
        <p:blipFill>
          <a:blip r:embed="rId3"/>
          <a:stretch/>
        </p:blipFill>
        <p:spPr>
          <a:xfrm>
            <a:off x="8697291" y="3487603"/>
            <a:ext cx="1062720" cy="1298880"/>
          </a:xfrm>
          <a:prstGeom prst="rect">
            <a:avLst/>
          </a:prstGeom>
          <a:ln>
            <a:noFill/>
          </a:ln>
        </p:spPr>
      </p:pic>
      <p:sp>
        <p:nvSpPr>
          <p:cNvPr id="139" name="TextShape 5"/>
          <p:cNvSpPr txBox="1"/>
          <p:nvPr/>
        </p:nvSpPr>
        <p:spPr>
          <a:xfrm>
            <a:off x="6120432" y="760271"/>
            <a:ext cx="1806854" cy="365760"/>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Arial"/>
              </a:rPr>
              <a:t>Input gate layer</a:t>
            </a:r>
          </a:p>
        </p:txBody>
      </p:sp>
      <p:pic>
        <p:nvPicPr>
          <p:cNvPr id="135" name="Picture 134"/>
          <p:cNvPicPr>
            <a:picLocks noChangeAspect="1"/>
          </p:cNvPicPr>
          <p:nvPr/>
        </p:nvPicPr>
        <p:blipFill>
          <a:blip r:embed="rId4"/>
          <a:stretch/>
        </p:blipFill>
        <p:spPr>
          <a:xfrm>
            <a:off x="2273194" y="3467708"/>
            <a:ext cx="5954836" cy="1109160"/>
          </a:xfrm>
          <a:prstGeom prst="rect">
            <a:avLst/>
          </a:prstGeom>
          <a:ln>
            <a:noFill/>
          </a:ln>
        </p:spPr>
      </p:pic>
      <p:sp>
        <p:nvSpPr>
          <p:cNvPr id="137" name="TextShape 3"/>
          <p:cNvSpPr txBox="1"/>
          <p:nvPr/>
        </p:nvSpPr>
        <p:spPr>
          <a:xfrm>
            <a:off x="283183" y="3622148"/>
            <a:ext cx="2020825" cy="40014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Arial"/>
              </a:rPr>
              <a:t>Forget gate layer</a:t>
            </a:r>
          </a:p>
        </p:txBody>
      </p:sp>
      <p:sp>
        <p:nvSpPr>
          <p:cNvPr id="138" name="Line 4"/>
          <p:cNvSpPr/>
          <p:nvPr/>
        </p:nvSpPr>
        <p:spPr>
          <a:xfrm flipV="1">
            <a:off x="2087984" y="2433428"/>
            <a:ext cx="2206036" cy="11887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40" name="Line 6"/>
          <p:cNvSpPr/>
          <p:nvPr/>
        </p:nvSpPr>
        <p:spPr>
          <a:xfrm flipH="1">
            <a:off x="5007251" y="1125836"/>
            <a:ext cx="2016607" cy="1069848"/>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41" name="TextShape 7"/>
          <p:cNvSpPr txBox="1"/>
          <p:nvPr/>
        </p:nvSpPr>
        <p:spPr>
          <a:xfrm>
            <a:off x="7227408" y="2931460"/>
            <a:ext cx="2001243" cy="400608"/>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Arial"/>
              </a:rPr>
              <a:t>Output gate layer</a:t>
            </a:r>
          </a:p>
        </p:txBody>
      </p:sp>
      <p:sp>
        <p:nvSpPr>
          <p:cNvPr id="142" name="Line 8"/>
          <p:cNvSpPr/>
          <p:nvPr/>
        </p:nvSpPr>
        <p:spPr>
          <a:xfrm flipH="1" flipV="1">
            <a:off x="5482740" y="2552299"/>
            <a:ext cx="1717812" cy="579465"/>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43" name="TextShape 9"/>
          <p:cNvSpPr txBox="1"/>
          <p:nvPr/>
        </p:nvSpPr>
        <p:spPr>
          <a:xfrm>
            <a:off x="450376" y="1125836"/>
            <a:ext cx="1205560" cy="297180"/>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Arial"/>
              </a:rPr>
              <a:t>Cell </a:t>
            </a:r>
            <a:r>
              <a:rPr lang="en-US" sz="1800" b="0" strike="noStrike" spc="-1" dirty="0" smtClean="0">
                <a:solidFill>
                  <a:srgbClr val="000000"/>
                </a:solidFill>
                <a:uFill>
                  <a:solidFill>
                    <a:srgbClr val="FFFFFF"/>
                  </a:solidFill>
                </a:uFill>
                <a:latin typeface="Arial"/>
              </a:rPr>
              <a:t>state</a:t>
            </a:r>
            <a:endParaRPr lang="cs-CZ" sz="1800" b="0" strike="noStrike" spc="-1" dirty="0" smtClean="0">
              <a:solidFill>
                <a:srgbClr val="000000"/>
              </a:solidFill>
              <a:uFill>
                <a:solidFill>
                  <a:srgbClr val="FFFFFF"/>
                </a:solidFill>
              </a:uFill>
              <a:latin typeface="Arial"/>
            </a:endParaRPr>
          </a:p>
          <a:p>
            <a:r>
              <a:rPr lang="cs-CZ" spc="-1" dirty="0" smtClean="0">
                <a:solidFill>
                  <a:srgbClr val="000000"/>
                </a:solidFill>
                <a:uFill>
                  <a:solidFill>
                    <a:srgbClr val="FFFFFF"/>
                  </a:solidFill>
                </a:uFill>
                <a:latin typeface="Arial"/>
              </a:rPr>
              <a:t>(</a:t>
            </a:r>
            <a:r>
              <a:rPr lang="en-US" b="1" i="1" dirty="0"/>
              <a:t>c</a:t>
            </a:r>
            <a:r>
              <a:rPr lang="en-US" b="1" i="1" baseline="-25000" dirty="0"/>
              <a:t>t-1</a:t>
            </a:r>
            <a:r>
              <a:rPr lang="cs-CZ" spc="-1" dirty="0" smtClean="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p:txBody>
      </p:sp>
      <p:sp>
        <p:nvSpPr>
          <p:cNvPr id="144" name="Line 10"/>
          <p:cNvSpPr/>
          <p:nvPr/>
        </p:nvSpPr>
        <p:spPr>
          <a:xfrm>
            <a:off x="1583927" y="1363580"/>
            <a:ext cx="2115731" cy="475488"/>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45" name="TextShape 11"/>
          <p:cNvSpPr txBox="1"/>
          <p:nvPr/>
        </p:nvSpPr>
        <p:spPr>
          <a:xfrm>
            <a:off x="118624" y="2458700"/>
            <a:ext cx="1609320" cy="334152"/>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Arial"/>
              </a:rPr>
              <a:t>Hidden </a:t>
            </a:r>
            <a:r>
              <a:rPr lang="en-US" sz="1800" b="0" strike="noStrike" spc="-1" dirty="0" smtClean="0">
                <a:solidFill>
                  <a:srgbClr val="000000"/>
                </a:solidFill>
                <a:uFill>
                  <a:solidFill>
                    <a:srgbClr val="FFFFFF"/>
                  </a:solidFill>
                </a:uFill>
                <a:latin typeface="Arial"/>
              </a:rPr>
              <a:t>state</a:t>
            </a:r>
            <a:endParaRPr lang="cs-CZ" sz="1800" b="0" strike="noStrike" spc="-1" dirty="0" smtClean="0">
              <a:solidFill>
                <a:srgbClr val="000000"/>
              </a:solidFill>
              <a:uFill>
                <a:solidFill>
                  <a:srgbClr val="FFFFFF"/>
                </a:solidFill>
              </a:uFill>
              <a:latin typeface="Arial"/>
            </a:endParaRPr>
          </a:p>
          <a:p>
            <a:r>
              <a:rPr lang="cs-CZ" spc="-1" dirty="0" smtClean="0">
                <a:solidFill>
                  <a:srgbClr val="000000"/>
                </a:solidFill>
                <a:uFill>
                  <a:solidFill>
                    <a:srgbClr val="FFFFFF"/>
                  </a:solidFill>
                </a:uFill>
                <a:latin typeface="Arial"/>
              </a:rPr>
              <a:t>(</a:t>
            </a:r>
            <a:r>
              <a:rPr lang="en-US" b="1" i="1" dirty="0" err="1" smtClean="0"/>
              <a:t>h</a:t>
            </a:r>
            <a:r>
              <a:rPr lang="en-US" b="1" i="1" baseline="-25000" dirty="0" err="1" smtClean="0"/>
              <a:t>t</a:t>
            </a:r>
            <a:r>
              <a:rPr lang="cs-CZ" b="1" i="1" baseline="-25000" dirty="0" smtClean="0"/>
              <a:t>-1</a:t>
            </a:r>
            <a:r>
              <a:rPr lang="cs-CZ" spc="-1" dirty="0" smtClean="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p:txBody>
      </p:sp>
      <p:sp>
        <p:nvSpPr>
          <p:cNvPr id="146" name="Line 12"/>
          <p:cNvSpPr/>
          <p:nvPr/>
        </p:nvSpPr>
        <p:spPr>
          <a:xfrm>
            <a:off x="1655935" y="2671172"/>
            <a:ext cx="2043723"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 name="TextBox 2"/>
          <p:cNvSpPr txBox="1"/>
          <p:nvPr/>
        </p:nvSpPr>
        <p:spPr>
          <a:xfrm>
            <a:off x="8856736" y="4859957"/>
            <a:ext cx="763800" cy="369332"/>
          </a:xfrm>
          <a:prstGeom prst="rect">
            <a:avLst/>
          </a:prstGeom>
          <a:noFill/>
        </p:spPr>
        <p:txBody>
          <a:bodyPr wrap="square" rtlCol="0">
            <a:spAutoFit/>
          </a:bodyPr>
          <a:lstStyle/>
          <a:p>
            <a:r>
              <a:rPr lang="cs-CZ" dirty="0" smtClean="0"/>
              <a:t>Gate</a:t>
            </a:r>
            <a:endParaRPr lang="cs-CZ"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p:nvPr/>
        </p:nvPicPr>
        <p:blipFill>
          <a:blip r:embed="rId3"/>
          <a:stretch/>
        </p:blipFill>
        <p:spPr>
          <a:xfrm>
            <a:off x="431800" y="226099"/>
            <a:ext cx="4015440" cy="2678400"/>
          </a:xfrm>
          <a:prstGeom prst="rect">
            <a:avLst/>
          </a:prstGeom>
          <a:ln>
            <a:noFill/>
          </a:ln>
        </p:spPr>
      </p:pic>
      <p:pic>
        <p:nvPicPr>
          <p:cNvPr id="44" name="Picture 43"/>
          <p:cNvPicPr/>
          <p:nvPr/>
        </p:nvPicPr>
        <p:blipFill>
          <a:blip r:embed="rId4"/>
          <a:stretch/>
        </p:blipFill>
        <p:spPr>
          <a:xfrm>
            <a:off x="173879" y="3419797"/>
            <a:ext cx="3379320" cy="2458080"/>
          </a:xfrm>
          <a:prstGeom prst="rect">
            <a:avLst/>
          </a:prstGeom>
          <a:ln>
            <a:noFill/>
          </a:ln>
        </p:spPr>
      </p:pic>
      <p:pic>
        <p:nvPicPr>
          <p:cNvPr id="45" name="Picture 44"/>
          <p:cNvPicPr/>
          <p:nvPr/>
        </p:nvPicPr>
        <p:blipFill>
          <a:blip r:embed="rId5"/>
          <a:stretch/>
        </p:blipFill>
        <p:spPr>
          <a:xfrm>
            <a:off x="6768504" y="3419797"/>
            <a:ext cx="3214868" cy="2556284"/>
          </a:xfrm>
          <a:prstGeom prst="rect">
            <a:avLst/>
          </a:prstGeom>
          <a:ln>
            <a:noFill/>
          </a:ln>
        </p:spPr>
      </p:pic>
      <p:pic>
        <p:nvPicPr>
          <p:cNvPr id="46" name="Picture 45"/>
          <p:cNvPicPr/>
          <p:nvPr/>
        </p:nvPicPr>
        <p:blipFill>
          <a:blip r:embed="rId6"/>
          <a:stretch/>
        </p:blipFill>
        <p:spPr>
          <a:xfrm>
            <a:off x="4896296" y="224534"/>
            <a:ext cx="3946680" cy="2667960"/>
          </a:xfrm>
          <a:prstGeom prst="rect">
            <a:avLst/>
          </a:prstGeom>
          <a:ln>
            <a:noFill/>
          </a:ln>
        </p:spPr>
      </p:pic>
      <p:pic>
        <p:nvPicPr>
          <p:cNvPr id="43" name="Picture 42"/>
          <p:cNvPicPr/>
          <p:nvPr/>
        </p:nvPicPr>
        <p:blipFill>
          <a:blip r:embed="rId7"/>
          <a:stretch/>
        </p:blipFill>
        <p:spPr>
          <a:xfrm>
            <a:off x="2856204" y="4715941"/>
            <a:ext cx="3666195" cy="2520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he proposed deep LSTM network with three LSTM layers and two feedforward layers. For clarity, the temporal recurrent structure is not shown.Â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16" y="1331565"/>
            <a:ext cx="8928992" cy="39159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6578" y="5796061"/>
            <a:ext cx="9354254" cy="646331"/>
          </a:xfrm>
          <a:prstGeom prst="rect">
            <a:avLst/>
          </a:prstGeom>
        </p:spPr>
        <p:txBody>
          <a:bodyPr wrap="square">
            <a:spAutoFit/>
          </a:bodyPr>
          <a:lstStyle/>
          <a:p>
            <a:r>
              <a:rPr lang="cs-CZ" dirty="0"/>
              <a:t>D</a:t>
            </a:r>
            <a:r>
              <a:rPr lang="en-US" dirty="0" err="1" smtClean="0"/>
              <a:t>eep</a:t>
            </a:r>
            <a:r>
              <a:rPr lang="en-US" dirty="0" smtClean="0"/>
              <a:t> </a:t>
            </a:r>
            <a:r>
              <a:rPr lang="en-US" dirty="0"/>
              <a:t>LSTM network with </a:t>
            </a:r>
            <a:r>
              <a:rPr lang="cs-CZ" dirty="0"/>
              <a:t>3</a:t>
            </a:r>
            <a:r>
              <a:rPr lang="en-US" dirty="0" smtClean="0"/>
              <a:t> </a:t>
            </a:r>
            <a:r>
              <a:rPr lang="en-US" dirty="0"/>
              <a:t>LSTM layers </a:t>
            </a:r>
            <a:r>
              <a:rPr lang="cs-CZ" dirty="0" smtClean="0"/>
              <a:t>(green) </a:t>
            </a:r>
            <a:r>
              <a:rPr lang="en-US" dirty="0" smtClean="0"/>
              <a:t>and </a:t>
            </a:r>
            <a:r>
              <a:rPr lang="en-US" dirty="0"/>
              <a:t>two feedforward </a:t>
            </a:r>
            <a:r>
              <a:rPr lang="en-US" dirty="0" smtClean="0"/>
              <a:t>layers</a:t>
            </a:r>
            <a:r>
              <a:rPr lang="cs-CZ" dirty="0" smtClean="0"/>
              <a:t> (yellow)</a:t>
            </a:r>
            <a:r>
              <a:rPr lang="en-US" dirty="0" smtClean="0"/>
              <a:t>. </a:t>
            </a:r>
            <a:r>
              <a:rPr lang="en-US" dirty="0"/>
              <a:t>For clarity, the temporal recurrent structure is not shown. </a:t>
            </a:r>
          </a:p>
        </p:txBody>
      </p:sp>
      <p:sp>
        <p:nvSpPr>
          <p:cNvPr id="6" name="TextShape 1"/>
          <p:cNvSpPr txBox="1"/>
          <p:nvPr/>
        </p:nvSpPr>
        <p:spPr>
          <a:xfrm>
            <a:off x="504000" y="122989"/>
            <a:ext cx="8568760" cy="704520"/>
          </a:xfrm>
          <a:prstGeom prst="rect">
            <a:avLst/>
          </a:prstGeom>
          <a:noFill/>
          <a:ln>
            <a:noFill/>
          </a:ln>
        </p:spPr>
        <p:txBody>
          <a:bodyPr lIns="0" tIns="0" rIns="0" bIns="0" anchor="ctr"/>
          <a:lstStyle/>
          <a:p>
            <a:pPr algn="ctr"/>
            <a:r>
              <a:rPr lang="cs-CZ" sz="3200" b="1" dirty="0" smtClean="0"/>
              <a:t>How does a deep </a:t>
            </a:r>
            <a:r>
              <a:rPr lang="en-US" sz="3200" b="1" dirty="0" smtClean="0"/>
              <a:t>LSTM</a:t>
            </a:r>
            <a:r>
              <a:rPr lang="cs-CZ" sz="3200" b="1" dirty="0" smtClean="0"/>
              <a:t> Network look like?</a:t>
            </a:r>
            <a:endParaRPr lang="en-US" sz="3200" b="1" dirty="0"/>
          </a:p>
        </p:txBody>
      </p:sp>
    </p:spTree>
    <p:extLst>
      <p:ext uri="{BB962C8B-B14F-4D97-AF65-F5344CB8AC3E}">
        <p14:creationId xmlns:p14="http://schemas.microsoft.com/office/powerpoint/2010/main" val="26381439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ww.superdatascience.com/wp-content/uploads/2018/08/Recurrent_Neural_Networks_RNN_Long_Short_Term_Memory_LSTM_Img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92" y="899517"/>
            <a:ext cx="9374503" cy="4824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Shape 1"/>
          <p:cNvSpPr txBox="1"/>
          <p:nvPr/>
        </p:nvSpPr>
        <p:spPr>
          <a:xfrm>
            <a:off x="504000" y="122989"/>
            <a:ext cx="9071640" cy="704520"/>
          </a:xfrm>
          <a:prstGeom prst="rect">
            <a:avLst/>
          </a:prstGeom>
          <a:noFill/>
          <a:ln>
            <a:noFill/>
          </a:ln>
        </p:spPr>
        <p:txBody>
          <a:bodyPr lIns="0" tIns="0" rIns="0" bIns="0" anchor="ctr"/>
          <a:lstStyle/>
          <a:p>
            <a:pPr algn="ctr"/>
            <a:r>
              <a:rPr lang="cs-CZ" sz="3200" b="1" dirty="0" smtClean="0"/>
              <a:t>Untuitive example</a:t>
            </a:r>
            <a:endParaRPr lang="en-US" sz="3200" b="1" dirty="0"/>
          </a:p>
        </p:txBody>
      </p:sp>
      <p:sp>
        <p:nvSpPr>
          <p:cNvPr id="4" name="Rectangle 3"/>
          <p:cNvSpPr/>
          <p:nvPr/>
        </p:nvSpPr>
        <p:spPr>
          <a:xfrm>
            <a:off x="431800" y="5592811"/>
            <a:ext cx="9071640" cy="923330"/>
          </a:xfrm>
          <a:prstGeom prst="rect">
            <a:avLst/>
          </a:prstGeom>
        </p:spPr>
        <p:txBody>
          <a:bodyPr wrap="square">
            <a:spAutoFit/>
          </a:bodyPr>
          <a:lstStyle/>
          <a:p>
            <a:r>
              <a:rPr lang="cs-CZ" dirty="0"/>
              <a:t>W</a:t>
            </a:r>
            <a:r>
              <a:rPr lang="en-US" dirty="0" smtClean="0"/>
              <a:t>hen </a:t>
            </a:r>
            <a:r>
              <a:rPr lang="en-US" dirty="0"/>
              <a:t>we change the word “boy” to “girl” in the English sentence, the Czech translation has two additional words changed because in Czech the verb form depends on the subject’s gender</a:t>
            </a:r>
            <a:r>
              <a:rPr lang="en-US" dirty="0" smtClean="0"/>
              <a:t>.</a:t>
            </a:r>
            <a:endParaRPr lang="en-US" dirty="0"/>
          </a:p>
        </p:txBody>
      </p:sp>
      <p:sp>
        <p:nvSpPr>
          <p:cNvPr id="6" name="TextBox 5"/>
          <p:cNvSpPr txBox="1"/>
          <p:nvPr/>
        </p:nvSpPr>
        <p:spPr>
          <a:xfrm>
            <a:off x="3096096" y="6660157"/>
            <a:ext cx="3528392" cy="523220"/>
          </a:xfrm>
          <a:prstGeom prst="rect">
            <a:avLst/>
          </a:prstGeom>
          <a:noFill/>
        </p:spPr>
        <p:txBody>
          <a:bodyPr wrap="square" rtlCol="0">
            <a:spAutoFit/>
          </a:bodyPr>
          <a:lstStyle/>
          <a:p>
            <a:r>
              <a:rPr lang="cs-CZ" sz="2800" b="1" dirty="0" smtClean="0"/>
              <a:t>Find the mistakes!</a:t>
            </a:r>
            <a:endParaRPr lang="cs-CZ" sz="2800" b="1" dirty="0"/>
          </a:p>
        </p:txBody>
      </p:sp>
    </p:spTree>
    <p:extLst>
      <p:ext uri="{BB962C8B-B14F-4D97-AF65-F5344CB8AC3E}">
        <p14:creationId xmlns:p14="http://schemas.microsoft.com/office/powerpoint/2010/main" val="8835013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Shape 1"/>
          <p:cNvSpPr txBox="1"/>
          <p:nvPr/>
        </p:nvSpPr>
        <p:spPr>
          <a:xfrm>
            <a:off x="504000" y="301320"/>
            <a:ext cx="9071640" cy="631080"/>
          </a:xfrm>
          <a:prstGeom prst="rect">
            <a:avLst/>
          </a:prstGeom>
          <a:noFill/>
          <a:ln>
            <a:noFill/>
          </a:ln>
        </p:spPr>
        <p:txBody>
          <a:bodyPr lIns="0" tIns="0" rIns="0" bIns="0" anchor="ctr"/>
          <a:lstStyle/>
          <a:p>
            <a:pPr algn="ctr"/>
            <a:r>
              <a:rPr lang="en-US" sz="3200" b="1" dirty="0"/>
              <a:t>Convolutional Deep Neural Networks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3673"/>
            <a:ext cx="10058400" cy="5280659"/>
          </a:xfrm>
          <a:prstGeom prst="rect">
            <a:avLst/>
          </a:prstGeom>
        </p:spPr>
      </p:pic>
      <p:sp>
        <p:nvSpPr>
          <p:cNvPr id="3" name="TextBox 2"/>
          <p:cNvSpPr txBox="1"/>
          <p:nvPr/>
        </p:nvSpPr>
        <p:spPr>
          <a:xfrm>
            <a:off x="359792" y="6660157"/>
            <a:ext cx="9215848" cy="400110"/>
          </a:xfrm>
          <a:prstGeom prst="rect">
            <a:avLst/>
          </a:prstGeom>
          <a:noFill/>
        </p:spPr>
        <p:txBody>
          <a:bodyPr wrap="square" rtlCol="0">
            <a:spAutoFit/>
          </a:bodyPr>
          <a:lstStyle/>
          <a:p>
            <a:r>
              <a:rPr lang="cs-CZ" sz="2000" dirty="0" smtClean="0"/>
              <a:t>Images can be represented as </a:t>
            </a:r>
            <a:r>
              <a:rPr lang="cs-CZ" sz="2000" b="1" dirty="0" smtClean="0"/>
              <a:t>feature tensors</a:t>
            </a:r>
            <a:r>
              <a:rPr lang="cs-CZ" sz="2000" dirty="0" smtClean="0"/>
              <a:t> and become the input to DNNs.</a:t>
            </a:r>
            <a:endParaRPr lang="cs-CZ" sz="2000" dirty="0"/>
          </a:p>
        </p:txBody>
      </p:sp>
    </p:spTree>
    <p:extLst>
      <p:ext uri="{BB962C8B-B14F-4D97-AF65-F5344CB8AC3E}">
        <p14:creationId xmlns:p14="http://schemas.microsoft.com/office/powerpoint/2010/main" val="22356735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289" b="2266"/>
          <a:stretch/>
        </p:blipFill>
        <p:spPr>
          <a:xfrm>
            <a:off x="-248" y="1187885"/>
            <a:ext cx="9901100" cy="3024000"/>
          </a:xfrm>
          <a:prstGeom prst="rect">
            <a:avLst/>
          </a:prstGeom>
        </p:spPr>
      </p:pic>
      <p:sp>
        <p:nvSpPr>
          <p:cNvPr id="5" name="TextBox 4"/>
          <p:cNvSpPr txBox="1"/>
          <p:nvPr/>
        </p:nvSpPr>
        <p:spPr>
          <a:xfrm>
            <a:off x="431800" y="4283893"/>
            <a:ext cx="9469052" cy="2862322"/>
          </a:xfrm>
          <a:prstGeom prst="rect">
            <a:avLst/>
          </a:prstGeom>
          <a:noFill/>
        </p:spPr>
        <p:txBody>
          <a:bodyPr wrap="square" rtlCol="0">
            <a:spAutoFit/>
          </a:bodyPr>
          <a:lstStyle/>
          <a:p>
            <a:r>
              <a:rPr lang="en-US" dirty="0"/>
              <a:t>CNNs have two components:</a:t>
            </a:r>
          </a:p>
          <a:p>
            <a:r>
              <a:rPr lang="cs-CZ" u="sng" dirty="0" smtClean="0"/>
              <a:t>1. </a:t>
            </a:r>
            <a:r>
              <a:rPr lang="en-US" u="sng" dirty="0" smtClean="0"/>
              <a:t>The </a:t>
            </a:r>
            <a:r>
              <a:rPr lang="en-US" u="sng" dirty="0"/>
              <a:t>Hidden layers/Feature extraction part</a:t>
            </a:r>
          </a:p>
          <a:p>
            <a:r>
              <a:rPr lang="en-US" dirty="0"/>
              <a:t>In this part, the network will perform a series of </a:t>
            </a:r>
            <a:r>
              <a:rPr lang="en-US" b="1" dirty="0"/>
              <a:t>convolutions </a:t>
            </a:r>
            <a:r>
              <a:rPr lang="en-US" dirty="0" smtClean="0"/>
              <a:t>and</a:t>
            </a:r>
            <a:r>
              <a:rPr lang="cs-CZ" dirty="0" smtClean="0"/>
              <a:t> </a:t>
            </a:r>
            <a:r>
              <a:rPr lang="cs-CZ" b="1" dirty="0" smtClean="0"/>
              <a:t>max</a:t>
            </a:r>
            <a:r>
              <a:rPr lang="en-US" dirty="0"/>
              <a:t> </a:t>
            </a:r>
            <a:r>
              <a:rPr lang="en-US" b="1" dirty="0" smtClean="0"/>
              <a:t>pooling</a:t>
            </a:r>
            <a:r>
              <a:rPr lang="cs-CZ" b="1" dirty="0" smtClean="0"/>
              <a:t> </a:t>
            </a:r>
            <a:r>
              <a:rPr lang="en-US" dirty="0" smtClean="0"/>
              <a:t>operations </a:t>
            </a:r>
            <a:r>
              <a:rPr lang="en-US" dirty="0"/>
              <a:t>during which the </a:t>
            </a:r>
            <a:r>
              <a:rPr lang="en-US" b="1" dirty="0"/>
              <a:t>features are detected</a:t>
            </a:r>
            <a:r>
              <a:rPr lang="en-US" dirty="0"/>
              <a:t>. If you had a picture of a zebra, this is the part where the network would </a:t>
            </a:r>
            <a:r>
              <a:rPr lang="en-US" dirty="0" err="1" smtClean="0"/>
              <a:t>recogni</a:t>
            </a:r>
            <a:r>
              <a:rPr lang="cs-CZ" dirty="0" smtClean="0"/>
              <a:t>z</a:t>
            </a:r>
            <a:r>
              <a:rPr lang="en-US" dirty="0" smtClean="0"/>
              <a:t>e </a:t>
            </a:r>
            <a:r>
              <a:rPr lang="en-US" dirty="0"/>
              <a:t>its stripes, two ears, and four legs.</a:t>
            </a:r>
          </a:p>
          <a:p>
            <a:r>
              <a:rPr lang="cs-CZ" u="sng" dirty="0" smtClean="0"/>
              <a:t>2. </a:t>
            </a:r>
            <a:r>
              <a:rPr lang="en-US" u="sng" dirty="0" smtClean="0"/>
              <a:t>The </a:t>
            </a:r>
            <a:r>
              <a:rPr lang="en-US" u="sng" dirty="0"/>
              <a:t>Classification part</a:t>
            </a:r>
          </a:p>
          <a:p>
            <a:r>
              <a:rPr lang="en-US" dirty="0"/>
              <a:t>Here, the </a:t>
            </a:r>
            <a:r>
              <a:rPr lang="en-US" b="1" dirty="0"/>
              <a:t>fully connected </a:t>
            </a:r>
            <a:r>
              <a:rPr lang="cs-CZ" b="1" dirty="0" smtClean="0"/>
              <a:t>(FC) </a:t>
            </a:r>
            <a:r>
              <a:rPr lang="en-US" b="1" dirty="0" smtClean="0"/>
              <a:t>layers </a:t>
            </a:r>
            <a:r>
              <a:rPr lang="en-US" dirty="0"/>
              <a:t>will serve as a classifier on top of these extracted features. They will assign a</a:t>
            </a:r>
            <a:r>
              <a:rPr lang="en-US" b="1" dirty="0"/>
              <a:t> probability</a:t>
            </a:r>
            <a:r>
              <a:rPr lang="en-US" dirty="0"/>
              <a:t> for the object on the image being what the algorithm predicts it is.</a:t>
            </a:r>
          </a:p>
          <a:p>
            <a:endParaRPr lang="cs-CZ" dirty="0"/>
          </a:p>
        </p:txBody>
      </p:sp>
      <p:sp>
        <p:nvSpPr>
          <p:cNvPr id="7" name="TextShape 1"/>
          <p:cNvSpPr txBox="1"/>
          <p:nvPr/>
        </p:nvSpPr>
        <p:spPr>
          <a:xfrm>
            <a:off x="504000" y="301320"/>
            <a:ext cx="9071640" cy="631080"/>
          </a:xfrm>
          <a:prstGeom prst="rect">
            <a:avLst/>
          </a:prstGeom>
          <a:noFill/>
          <a:ln>
            <a:noFill/>
          </a:ln>
        </p:spPr>
        <p:txBody>
          <a:bodyPr lIns="0" tIns="0" rIns="0" bIns="0" anchor="ctr"/>
          <a:lstStyle/>
          <a:p>
            <a:pPr algn="ctr"/>
            <a:r>
              <a:rPr lang="en-US" sz="3200" b="1" dirty="0" smtClean="0"/>
              <a:t>Convolutional </a:t>
            </a:r>
            <a:r>
              <a:rPr lang="en-US" sz="3200" b="1" dirty="0"/>
              <a:t>Neural </a:t>
            </a:r>
            <a:r>
              <a:rPr lang="en-US" sz="3200" b="1" dirty="0" smtClean="0"/>
              <a:t>Networks</a:t>
            </a:r>
            <a:r>
              <a:rPr lang="cs-CZ" sz="3200" b="1" dirty="0" smtClean="0"/>
              <a:t> (CNNs)</a:t>
            </a:r>
            <a:endParaRPr lang="en-US" sz="3200" b="1" dirty="0"/>
          </a:p>
        </p:txBody>
      </p:sp>
    </p:spTree>
    <p:extLst>
      <p:ext uri="{BB962C8B-B14F-4D97-AF65-F5344CB8AC3E}">
        <p14:creationId xmlns:p14="http://schemas.microsoft.com/office/powerpoint/2010/main" val="678535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20" y="2101276"/>
            <a:ext cx="8126985" cy="4342857"/>
          </a:xfrm>
          <a:prstGeom prst="rect">
            <a:avLst/>
          </a:prstGeom>
        </p:spPr>
      </p:pic>
      <p:sp>
        <p:nvSpPr>
          <p:cNvPr id="6" name="TextShape 1"/>
          <p:cNvSpPr txBox="1"/>
          <p:nvPr/>
        </p:nvSpPr>
        <p:spPr>
          <a:xfrm>
            <a:off x="504000" y="373328"/>
            <a:ext cx="9071640" cy="886229"/>
          </a:xfrm>
          <a:prstGeom prst="rect">
            <a:avLst/>
          </a:prstGeom>
          <a:noFill/>
          <a:ln>
            <a:noFill/>
          </a:ln>
        </p:spPr>
        <p:txBody>
          <a:bodyPr lIns="0" tIns="0" rIns="0" bIns="0" anchor="ctr"/>
          <a:lstStyle/>
          <a:p>
            <a:pPr algn="ctr"/>
            <a:r>
              <a:rPr lang="en-US" sz="3200" b="1" dirty="0"/>
              <a:t>Convolutional Deep Neural </a:t>
            </a:r>
            <a:r>
              <a:rPr lang="en-US" sz="3200" b="1" dirty="0" smtClean="0"/>
              <a:t>Networks</a:t>
            </a:r>
            <a:endParaRPr lang="cs-CZ" sz="3200" b="1" dirty="0" smtClean="0"/>
          </a:p>
          <a:p>
            <a:pPr algn="ctr"/>
            <a:r>
              <a:rPr lang="cs-CZ" sz="3200" b="1" dirty="0" smtClean="0"/>
              <a:t>How do they look like?</a:t>
            </a:r>
            <a:endParaRPr lang="en-US" sz="3200" b="1" dirty="0"/>
          </a:p>
        </p:txBody>
      </p:sp>
    </p:spTree>
    <p:extLst>
      <p:ext uri="{BB962C8B-B14F-4D97-AF65-F5344CB8AC3E}">
        <p14:creationId xmlns:p14="http://schemas.microsoft.com/office/powerpoint/2010/main" val="36564217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504000" y="301320"/>
            <a:ext cx="9071640" cy="631080"/>
          </a:xfrm>
          <a:prstGeom prst="rect">
            <a:avLst/>
          </a:prstGeom>
          <a:noFill/>
          <a:ln>
            <a:noFill/>
          </a:ln>
        </p:spPr>
        <p:txBody>
          <a:bodyPr lIns="0" tIns="0" rIns="0" bIns="0" anchor="ctr"/>
          <a:lstStyle/>
          <a:p>
            <a:pPr algn="ctr"/>
            <a:r>
              <a:rPr lang="en-US" sz="3200" b="1" dirty="0"/>
              <a:t>Convolutional </a:t>
            </a:r>
            <a:r>
              <a:rPr lang="en-US" sz="3200" b="1" dirty="0" smtClean="0"/>
              <a:t>Neural Networks</a:t>
            </a:r>
            <a:r>
              <a:rPr lang="cs-CZ" sz="3200" b="1" dirty="0" smtClean="0"/>
              <a:t> (CNNs)</a:t>
            </a:r>
            <a:endParaRPr lang="en-US" sz="3200" b="1" dirty="0"/>
          </a:p>
        </p:txBody>
      </p:sp>
      <p:sp>
        <p:nvSpPr>
          <p:cNvPr id="5" name="AutoShape 2" descr="https://qph.fs.quoracdn.net/main-qimg-134024e4e35d7c7cbc4ccbe3a62dc8b2.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6" name="AutoShape 4" descr="https://qph.fs.quoracdn.net/main-qimg-134024e4e35d7c7cbc4ccbe3a62dc8b2.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7" name="AutoShape 6" descr="https://qph.fs.quoracdn.net/main-qimg-134024e4e35d7c7cbc4ccbe3a62dc8b2.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8" name="Rectangle 7"/>
          <p:cNvSpPr/>
          <p:nvPr/>
        </p:nvSpPr>
        <p:spPr>
          <a:xfrm>
            <a:off x="307976" y="1115541"/>
            <a:ext cx="9412856" cy="923330"/>
          </a:xfrm>
          <a:prstGeom prst="rect">
            <a:avLst/>
          </a:prstGeom>
        </p:spPr>
        <p:txBody>
          <a:bodyPr wrap="square">
            <a:spAutoFit/>
          </a:bodyPr>
          <a:lstStyle/>
          <a:p>
            <a:r>
              <a:rPr lang="en-US" dirty="0"/>
              <a:t>The most important </a:t>
            </a:r>
            <a:r>
              <a:rPr lang="cs-CZ" dirty="0" smtClean="0"/>
              <a:t>component of CNNs</a:t>
            </a:r>
            <a:r>
              <a:rPr lang="en-US" dirty="0" smtClean="0"/>
              <a:t> </a:t>
            </a:r>
            <a:r>
              <a:rPr lang="en-US" dirty="0"/>
              <a:t>are the </a:t>
            </a:r>
            <a:r>
              <a:rPr lang="en-US" b="1" dirty="0"/>
              <a:t>convolution </a:t>
            </a:r>
            <a:r>
              <a:rPr lang="en-US" b="1" dirty="0" smtClean="0"/>
              <a:t>layers</a:t>
            </a:r>
            <a:r>
              <a:rPr lang="cs-CZ" dirty="0" smtClean="0"/>
              <a:t>.</a:t>
            </a:r>
            <a:r>
              <a:rPr lang="en-US" dirty="0" smtClean="0"/>
              <a:t> </a:t>
            </a:r>
            <a:r>
              <a:rPr lang="cs-CZ" dirty="0"/>
              <a:t>I</a:t>
            </a:r>
            <a:r>
              <a:rPr lang="en-US" dirty="0" err="1" smtClean="0"/>
              <a:t>magine</a:t>
            </a:r>
            <a:r>
              <a:rPr lang="en-US" dirty="0" smtClean="0"/>
              <a:t> </a:t>
            </a:r>
            <a:r>
              <a:rPr lang="en-US" dirty="0"/>
              <a:t>a 32x32x3 image if we </a:t>
            </a:r>
            <a:r>
              <a:rPr lang="en-US" i="1" dirty="0"/>
              <a:t>convolve</a:t>
            </a:r>
            <a:r>
              <a:rPr lang="en-US" dirty="0"/>
              <a:t> this image with a </a:t>
            </a:r>
            <a:r>
              <a:rPr lang="en-US" dirty="0" smtClean="0"/>
              <a:t>5x5x3</a:t>
            </a:r>
            <a:r>
              <a:rPr lang="cs-CZ" dirty="0" smtClean="0"/>
              <a:t> </a:t>
            </a:r>
            <a:r>
              <a:rPr lang="cs-CZ" b="1" dirty="0" smtClean="0"/>
              <a:t>filter, aka kernel</a:t>
            </a:r>
            <a:r>
              <a:rPr lang="en-US" dirty="0" smtClean="0"/>
              <a:t> (</a:t>
            </a:r>
            <a:r>
              <a:rPr lang="cs-CZ" dirty="0" smtClean="0"/>
              <a:t>t</a:t>
            </a:r>
            <a:r>
              <a:rPr lang="en-US" dirty="0" smtClean="0"/>
              <a:t>he </a:t>
            </a:r>
            <a:r>
              <a:rPr lang="en-US" dirty="0"/>
              <a:t>filter depth must have the same depth as the input), the result will be an activation map 28x28x1.</a:t>
            </a:r>
            <a:endParaRPr lang="cs-CZ"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 y="2195661"/>
            <a:ext cx="3600450" cy="1943100"/>
          </a:xfrm>
          <a:prstGeom prst="rect">
            <a:avLst/>
          </a:prstGeom>
        </p:spPr>
      </p:pic>
      <p:pic>
        <p:nvPicPr>
          <p:cNvPr id="2060" name="Picture 12" descr="https://leonardoaraujosantos.gitbooks.io/artificial-inteligence/content/assets/Conv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872" y="4355901"/>
            <a:ext cx="4245400" cy="195478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leonardoaraujosantos.gitbooks.io/artificial-inteligence/content/assets/Conv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2360" y="4403022"/>
            <a:ext cx="3835574" cy="19076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4000" y="6341609"/>
            <a:ext cx="9196832" cy="923330"/>
          </a:xfrm>
          <a:prstGeom prst="rect">
            <a:avLst/>
          </a:prstGeom>
          <a:noFill/>
        </p:spPr>
        <p:txBody>
          <a:bodyPr wrap="square" rtlCol="0">
            <a:spAutoFit/>
          </a:bodyPr>
          <a:lstStyle/>
          <a:p>
            <a:r>
              <a:rPr lang="cs-CZ" dirty="0" smtClean="0"/>
              <a:t>Each filter focuses on specific patterns in the image (e.g. vertical edges, holizontal edges, colors, etc.) and produces a new mapping of the image named </a:t>
            </a:r>
            <a:r>
              <a:rPr lang="cs-CZ" b="1" dirty="0" smtClean="0"/>
              <a:t>activation or feature map</a:t>
            </a:r>
            <a:r>
              <a:rPr lang="cs-CZ" dirty="0" smtClean="0"/>
              <a:t>, which is something equivalent to the feature vectors we have seen.</a:t>
            </a:r>
            <a:endParaRPr lang="cs-CZ" dirty="0"/>
          </a:p>
        </p:txBody>
      </p:sp>
      <p:sp>
        <p:nvSpPr>
          <p:cNvPr id="12" name="TextBox 11"/>
          <p:cNvSpPr txBox="1"/>
          <p:nvPr/>
        </p:nvSpPr>
        <p:spPr>
          <a:xfrm>
            <a:off x="5616376" y="4067869"/>
            <a:ext cx="3960440" cy="369332"/>
          </a:xfrm>
          <a:prstGeom prst="rect">
            <a:avLst/>
          </a:prstGeom>
          <a:noFill/>
        </p:spPr>
        <p:txBody>
          <a:bodyPr wrap="square" rtlCol="0">
            <a:spAutoFit/>
          </a:bodyPr>
          <a:lstStyle/>
          <a:p>
            <a:r>
              <a:rPr lang="cs-CZ" b="1" dirty="0" smtClean="0"/>
              <a:t>Convolutional layer with 6 kernels</a:t>
            </a:r>
            <a:endParaRPr lang="cs-CZ" b="1" dirty="0"/>
          </a:p>
        </p:txBody>
      </p:sp>
    </p:spTree>
    <p:extLst>
      <p:ext uri="{BB962C8B-B14F-4D97-AF65-F5344CB8AC3E}">
        <p14:creationId xmlns:p14="http://schemas.microsoft.com/office/powerpoint/2010/main" val="14419093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504000" y="301320"/>
            <a:ext cx="9071640" cy="631080"/>
          </a:xfrm>
          <a:prstGeom prst="rect">
            <a:avLst/>
          </a:prstGeom>
          <a:noFill/>
          <a:ln>
            <a:noFill/>
          </a:ln>
        </p:spPr>
        <p:txBody>
          <a:bodyPr lIns="0" tIns="0" rIns="0" bIns="0" anchor="ctr"/>
          <a:lstStyle/>
          <a:p>
            <a:pPr algn="ctr"/>
            <a:r>
              <a:rPr lang="en-US" sz="3200" b="1" dirty="0"/>
              <a:t>Convolutional Deep Neural Networks</a:t>
            </a:r>
          </a:p>
        </p:txBody>
      </p:sp>
      <p:pic>
        <p:nvPicPr>
          <p:cNvPr id="148" name="Picture 147"/>
          <p:cNvPicPr/>
          <p:nvPr/>
        </p:nvPicPr>
        <p:blipFill>
          <a:blip r:embed="rId2"/>
          <a:stretch/>
        </p:blipFill>
        <p:spPr>
          <a:xfrm>
            <a:off x="1188000" y="1707480"/>
            <a:ext cx="8047440" cy="3961800"/>
          </a:xfrm>
          <a:prstGeom prst="rect">
            <a:avLst/>
          </a:prstGeom>
          <a:ln>
            <a:noFill/>
          </a:ln>
        </p:spPr>
      </p:pic>
      <p:sp>
        <p:nvSpPr>
          <p:cNvPr id="149" name="TextShape 2"/>
          <p:cNvSpPr txBox="1"/>
          <p:nvPr/>
        </p:nvSpPr>
        <p:spPr>
          <a:xfrm>
            <a:off x="359792" y="6012085"/>
            <a:ext cx="9361040" cy="1250315"/>
          </a:xfrm>
          <a:prstGeom prst="rect">
            <a:avLst/>
          </a:prstGeom>
          <a:noFill/>
          <a:ln>
            <a:noFill/>
          </a:ln>
        </p:spPr>
        <p:txBody>
          <a:bodyPr lIns="90000" tIns="45000" rIns="90000" bIns="45000"/>
          <a:lstStyle/>
          <a:p>
            <a:r>
              <a:rPr lang="en-US" sz="2000" b="1" strike="noStrike" spc="-1" dirty="0">
                <a:solidFill>
                  <a:srgbClr val="000000"/>
                </a:solidFill>
                <a:uFill>
                  <a:solidFill>
                    <a:srgbClr val="FFFFFF"/>
                  </a:solidFill>
                </a:uFill>
                <a:latin typeface="Arial"/>
              </a:rPr>
              <a:t>Chemical Deep Learning </a:t>
            </a:r>
            <a:r>
              <a:rPr lang="en-US" sz="2000" b="0" strike="noStrike" spc="-1" dirty="0">
                <a:solidFill>
                  <a:srgbClr val="000000"/>
                </a:solidFill>
                <a:uFill>
                  <a:solidFill>
                    <a:srgbClr val="FFFFFF"/>
                  </a:solidFill>
                </a:uFill>
                <a:latin typeface="Arial"/>
              </a:rPr>
              <a:t>extracts features from the molecule going from the simple, to the abstract to the specific</a:t>
            </a:r>
            <a:r>
              <a:rPr lang="en-US" sz="1800" b="0" strike="noStrike" spc="-1" dirty="0">
                <a:solidFill>
                  <a:srgbClr val="000000"/>
                </a:solidFill>
                <a:uFill>
                  <a:solidFill>
                    <a:srgbClr val="FFFFFF"/>
                  </a:solidFill>
                </a:uFill>
                <a:latin typeface="Arial"/>
              </a:rPr>
              <a:t>. </a:t>
            </a:r>
            <a:endParaRPr lang="en-US" sz="1800" b="0" strike="noStrike" spc="-1" dirty="0" smtClean="0">
              <a:solidFill>
                <a:srgbClr val="000000"/>
              </a:solidFill>
              <a:uFill>
                <a:solidFill>
                  <a:srgbClr val="FFFFFF"/>
                </a:solidFill>
              </a:uFill>
              <a:latin typeface="Arial"/>
            </a:endParaRPr>
          </a:p>
          <a:p>
            <a:endParaRPr lang="en-US" sz="1800" b="0" strike="noStrike" spc="-1" dirty="0" smtClean="0">
              <a:solidFill>
                <a:srgbClr val="000000"/>
              </a:solidFill>
              <a:uFill>
                <a:solidFill>
                  <a:srgbClr val="FFFFFF"/>
                </a:solidFill>
              </a:uFill>
              <a:latin typeface="Arial"/>
            </a:endParaRPr>
          </a:p>
          <a:p>
            <a:r>
              <a:rPr lang="en-US" sz="1600" b="0" strike="noStrike" spc="-1" dirty="0" smtClean="0">
                <a:solidFill>
                  <a:srgbClr val="000000"/>
                </a:solidFill>
                <a:uFill>
                  <a:solidFill>
                    <a:srgbClr val="FFFFFF"/>
                  </a:solidFill>
                </a:uFill>
                <a:latin typeface="Arial"/>
              </a:rPr>
              <a:t>[</a:t>
            </a:r>
            <a:r>
              <a:rPr lang="en-US" sz="1600" b="0" strike="noStrike" spc="-1" dirty="0">
                <a:solidFill>
                  <a:srgbClr val="000000"/>
                </a:solidFill>
                <a:uFill>
                  <a:solidFill>
                    <a:srgbClr val="FFFFFF"/>
                  </a:solidFill>
                </a:uFill>
                <a:latin typeface="Arial"/>
              </a:rPr>
              <a:t>Implementation of the “</a:t>
            </a:r>
            <a:r>
              <a:rPr lang="en-US" sz="1600" b="0" strike="noStrike" spc="-1" dirty="0" err="1">
                <a:solidFill>
                  <a:srgbClr val="000000"/>
                </a:solidFill>
                <a:uFill>
                  <a:solidFill>
                    <a:srgbClr val="FFFFFF"/>
                  </a:solidFill>
                </a:uFill>
                <a:latin typeface="Arial"/>
              </a:rPr>
              <a:t>Chemception</a:t>
            </a:r>
            <a:r>
              <a:rPr lang="en-US" sz="1600" b="0" strike="noStrike" spc="-1" dirty="0">
                <a:solidFill>
                  <a:srgbClr val="000000"/>
                </a:solidFill>
                <a:uFill>
                  <a:solidFill>
                    <a:srgbClr val="FFFFFF"/>
                  </a:solidFill>
                </a:uFill>
                <a:latin typeface="Arial"/>
              </a:rPr>
              <a:t>”, courtesy of https://www.wildcardconsulting.dk]</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www.wildcardconsulting.dk/wp-content/uploads/2017/11/Chemception-Demo_std_44_0-650x439.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4100" name="Picture 4" descr="https://www.wildcardconsulting.dk/wp-content/uploads/2017/11/Chemception-Demo_std_44_0-650x4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984" y="723349"/>
            <a:ext cx="6551290" cy="44246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5575" y="5215929"/>
            <a:ext cx="9781281" cy="2308324"/>
          </a:xfrm>
          <a:prstGeom prst="rect">
            <a:avLst/>
          </a:prstGeom>
        </p:spPr>
        <p:txBody>
          <a:bodyPr wrap="square">
            <a:spAutoFit/>
          </a:bodyPr>
          <a:lstStyle/>
          <a:p>
            <a:r>
              <a:rPr lang="en-US" b="1" dirty="0" smtClean="0"/>
              <a:t>Kernel 5</a:t>
            </a:r>
            <a:r>
              <a:rPr lang="cs-CZ" b="1" dirty="0" smtClean="0"/>
              <a:t>:</a:t>
            </a:r>
            <a:r>
              <a:rPr lang="en-US" b="1" dirty="0" smtClean="0"/>
              <a:t> </a:t>
            </a:r>
            <a:r>
              <a:rPr lang="en-US" dirty="0" smtClean="0"/>
              <a:t>seem</a:t>
            </a:r>
            <a:r>
              <a:rPr lang="cs-CZ" dirty="0" smtClean="0"/>
              <a:t>s</a:t>
            </a:r>
            <a:r>
              <a:rPr lang="en-US" dirty="0" smtClean="0"/>
              <a:t> </a:t>
            </a:r>
            <a:r>
              <a:rPr lang="en-US" dirty="0"/>
              <a:t>to focus on bonds, as it has removed the bond information when there were atoms in the other layers. </a:t>
            </a:r>
            <a:endParaRPr lang="cs-CZ" dirty="0" smtClean="0"/>
          </a:p>
          <a:p>
            <a:r>
              <a:rPr lang="en-US" b="1" dirty="0" smtClean="0"/>
              <a:t>Kernel 1</a:t>
            </a:r>
            <a:r>
              <a:rPr lang="cs-CZ" b="1" dirty="0" smtClean="0"/>
              <a:t>:</a:t>
            </a:r>
            <a:r>
              <a:rPr lang="en-US" b="1" dirty="0" smtClean="0"/>
              <a:t> </a:t>
            </a:r>
            <a:r>
              <a:rPr lang="en-US" dirty="0"/>
              <a:t>focuses on atoms and is most activated for aliphatic carbon. </a:t>
            </a:r>
            <a:endParaRPr lang="cs-CZ" dirty="0" smtClean="0"/>
          </a:p>
          <a:p>
            <a:r>
              <a:rPr lang="en-US" b="1" dirty="0" smtClean="0"/>
              <a:t>Kernel 4</a:t>
            </a:r>
            <a:r>
              <a:rPr lang="cs-CZ" b="1" dirty="0" smtClean="0"/>
              <a:t>:</a:t>
            </a:r>
            <a:r>
              <a:rPr lang="en-US" b="1" dirty="0" smtClean="0"/>
              <a:t> </a:t>
            </a:r>
            <a:r>
              <a:rPr lang="en-US" dirty="0"/>
              <a:t>is most exited with the chlorine atoms, but also contain bond information. </a:t>
            </a:r>
            <a:endParaRPr lang="cs-CZ" dirty="0" smtClean="0"/>
          </a:p>
          <a:p>
            <a:r>
              <a:rPr lang="en-US" b="1" dirty="0" smtClean="0"/>
              <a:t>Kernel </a:t>
            </a:r>
            <a:r>
              <a:rPr lang="en-US" b="1" dirty="0"/>
              <a:t>2 and </a:t>
            </a:r>
            <a:r>
              <a:rPr lang="en-US" b="1" dirty="0" smtClean="0"/>
              <a:t>3</a:t>
            </a:r>
            <a:r>
              <a:rPr lang="cs-CZ" b="1" dirty="0" smtClean="0"/>
              <a:t>:</a:t>
            </a:r>
            <a:r>
              <a:rPr lang="en-US" b="1" dirty="0" smtClean="0"/>
              <a:t> </a:t>
            </a:r>
            <a:r>
              <a:rPr lang="en-US" dirty="0" smtClean="0"/>
              <a:t>seem </a:t>
            </a:r>
            <a:r>
              <a:rPr lang="en-US" dirty="0"/>
              <a:t>empty. Maybe they are activated by other molecules on features not present in the current molecule, or maybe they were unneeded</a:t>
            </a:r>
            <a:r>
              <a:rPr lang="en-US" dirty="0" smtClean="0"/>
              <a:t>.</a:t>
            </a:r>
            <a:endParaRPr lang="cs-CZ" dirty="0" smtClean="0"/>
          </a:p>
          <a:p>
            <a:endParaRPr lang="cs-CZ" dirty="0"/>
          </a:p>
          <a:p>
            <a:r>
              <a:rPr lang="cs-CZ" dirty="0" smtClean="0"/>
              <a:t>				Lets go deeper....</a:t>
            </a:r>
            <a:endParaRPr lang="cs-CZ" dirty="0"/>
          </a:p>
        </p:txBody>
      </p:sp>
      <p:sp>
        <p:nvSpPr>
          <p:cNvPr id="7" name="TextBox 6"/>
          <p:cNvSpPr txBox="1"/>
          <p:nvPr/>
        </p:nvSpPr>
        <p:spPr>
          <a:xfrm>
            <a:off x="3096096" y="179437"/>
            <a:ext cx="3024336" cy="584775"/>
          </a:xfrm>
          <a:prstGeom prst="rect">
            <a:avLst/>
          </a:prstGeom>
          <a:noFill/>
        </p:spPr>
        <p:txBody>
          <a:bodyPr wrap="square" rtlCol="0">
            <a:spAutoFit/>
          </a:bodyPr>
          <a:lstStyle/>
          <a:p>
            <a:pPr algn="ctr"/>
            <a:r>
              <a:rPr lang="cs-CZ" sz="3200" b="1" dirty="0" smtClean="0"/>
              <a:t>Layer 7</a:t>
            </a:r>
            <a:endParaRPr lang="cs-CZ" sz="3200" b="1" dirty="0"/>
          </a:p>
        </p:txBody>
      </p:sp>
      <p:pic>
        <p:nvPicPr>
          <p:cNvPr id="4102" name="Picture 6" descr="https://www.wildcardconsulting.dk/wp-content/uploads/2017/11/Chemception-Demo_std_40_0.png"/>
          <p:cNvPicPr>
            <a:picLocks noChangeAspect="1" noChangeArrowheads="1"/>
          </p:cNvPicPr>
          <p:nvPr/>
        </p:nvPicPr>
        <p:blipFill rotWithShape="1">
          <a:blip r:embed="rId3">
            <a:extLst>
              <a:ext uri="{28A0092B-C50C-407E-A947-70E740481C1C}">
                <a14:useLocalDpi xmlns:a14="http://schemas.microsoft.com/office/drawing/2010/main" val="0"/>
              </a:ext>
            </a:extLst>
          </a:blip>
          <a:srcRect l="10662" t="37814" r="6189" b="35728"/>
          <a:stretch/>
        </p:blipFill>
        <p:spPr bwMode="auto">
          <a:xfrm rot="5400000">
            <a:off x="-653463" y="2406541"/>
            <a:ext cx="3394663"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5995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wildcardconsulting.dk/wp-content/uploads/2017/11/Chemception-Demo_std_46_1-650x4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48" y="1331565"/>
            <a:ext cx="7463243" cy="5040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96096" y="179437"/>
            <a:ext cx="3024336" cy="584775"/>
          </a:xfrm>
          <a:prstGeom prst="rect">
            <a:avLst/>
          </a:prstGeom>
          <a:noFill/>
        </p:spPr>
        <p:txBody>
          <a:bodyPr wrap="square" rtlCol="0">
            <a:spAutoFit/>
          </a:bodyPr>
          <a:lstStyle/>
          <a:p>
            <a:pPr algn="ctr"/>
            <a:r>
              <a:rPr lang="cs-CZ" sz="3200" b="1" dirty="0" smtClean="0"/>
              <a:t>Layer 11</a:t>
            </a:r>
            <a:endParaRPr lang="cs-CZ" sz="3200" b="1" dirty="0"/>
          </a:p>
        </p:txBody>
      </p:sp>
      <p:pic>
        <p:nvPicPr>
          <p:cNvPr id="7" name="Picture 6" descr="https://www.wildcardconsulting.dk/wp-content/uploads/2017/11/Chemception-Demo_std_40_0.png"/>
          <p:cNvPicPr>
            <a:picLocks noChangeAspect="1" noChangeArrowheads="1"/>
          </p:cNvPicPr>
          <p:nvPr/>
        </p:nvPicPr>
        <p:blipFill rotWithShape="1">
          <a:blip r:embed="rId3">
            <a:extLst>
              <a:ext uri="{28A0092B-C50C-407E-A947-70E740481C1C}">
                <a14:useLocalDpi xmlns:a14="http://schemas.microsoft.com/office/drawing/2010/main" val="0"/>
              </a:ext>
            </a:extLst>
          </a:blip>
          <a:srcRect l="10662" t="37814" r="6189" b="35728"/>
          <a:stretch/>
        </p:blipFill>
        <p:spPr bwMode="auto">
          <a:xfrm rot="5400000">
            <a:off x="-653463" y="3342645"/>
            <a:ext cx="3394663"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509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96096" y="179437"/>
            <a:ext cx="3024336" cy="584775"/>
          </a:xfrm>
          <a:prstGeom prst="rect">
            <a:avLst/>
          </a:prstGeom>
          <a:noFill/>
        </p:spPr>
        <p:txBody>
          <a:bodyPr wrap="square" rtlCol="0">
            <a:spAutoFit/>
          </a:bodyPr>
          <a:lstStyle/>
          <a:p>
            <a:pPr algn="ctr"/>
            <a:r>
              <a:rPr lang="cs-CZ" sz="3200" b="1" dirty="0" smtClean="0"/>
              <a:t>Layer 13</a:t>
            </a:r>
            <a:endParaRPr lang="cs-CZ" sz="3200" b="1" dirty="0"/>
          </a:p>
        </p:txBody>
      </p:sp>
      <p:pic>
        <p:nvPicPr>
          <p:cNvPr id="7170" name="Picture 2" descr="https://www.wildcardconsulting.dk/wp-content/uploads/2017/11/Chemception-Demo_std_46_3-650x4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390" y="1331565"/>
            <a:ext cx="7468402" cy="50440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www.wildcardconsulting.dk/wp-content/uploads/2017/11/Chemception-Demo_std_40_0.png"/>
          <p:cNvPicPr>
            <a:picLocks noChangeAspect="1" noChangeArrowheads="1"/>
          </p:cNvPicPr>
          <p:nvPr/>
        </p:nvPicPr>
        <p:blipFill rotWithShape="1">
          <a:blip r:embed="rId3">
            <a:extLst>
              <a:ext uri="{28A0092B-C50C-407E-A947-70E740481C1C}">
                <a14:useLocalDpi xmlns:a14="http://schemas.microsoft.com/office/drawing/2010/main" val="0"/>
              </a:ext>
            </a:extLst>
          </a:blip>
          <a:srcRect l="10662" t="37814" r="6189" b="35728"/>
          <a:stretch/>
        </p:blipFill>
        <p:spPr bwMode="auto">
          <a:xfrm rot="5400000">
            <a:off x="-653463" y="3342645"/>
            <a:ext cx="3394663"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1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Shape 1"/>
          <p:cNvSpPr txBox="1"/>
          <p:nvPr/>
        </p:nvSpPr>
        <p:spPr>
          <a:xfrm>
            <a:off x="504000" y="301320"/>
            <a:ext cx="9071640" cy="814221"/>
          </a:xfrm>
          <a:prstGeom prst="rect">
            <a:avLst/>
          </a:prstGeom>
          <a:noFill/>
          <a:ln>
            <a:noFill/>
          </a:ln>
        </p:spPr>
        <p:txBody>
          <a:bodyPr lIns="0" tIns="0" rIns="0" bIns="0" anchor="ctr"/>
          <a:lstStyle/>
          <a:p>
            <a:pPr algn="ctr"/>
            <a:r>
              <a:rPr lang="cs-CZ" sz="3200" b="1" spc="-1" dirty="0" smtClean="0">
                <a:solidFill>
                  <a:srgbClr val="000000"/>
                </a:solidFill>
                <a:uFill>
                  <a:solidFill>
                    <a:srgbClr val="FFFFFF"/>
                  </a:solidFill>
                </a:uFill>
                <a:latin typeface="Arial"/>
              </a:rPr>
              <a:t>Which Neural Network Architectures will this presentation cover?</a:t>
            </a:r>
            <a:endParaRPr lang="en-US" sz="3200" b="1" strike="noStrike" spc="-1" dirty="0">
              <a:solidFill>
                <a:srgbClr val="000000"/>
              </a:solidFill>
              <a:uFill>
                <a:solidFill>
                  <a:srgbClr val="FFFFFF"/>
                </a:solidFill>
              </a:uFill>
              <a:latin typeface="Arial"/>
            </a:endParaRPr>
          </a:p>
        </p:txBody>
      </p:sp>
      <p:sp>
        <p:nvSpPr>
          <p:cNvPr id="3" name="TextBox 2"/>
          <p:cNvSpPr txBox="1"/>
          <p:nvPr/>
        </p:nvSpPr>
        <p:spPr>
          <a:xfrm>
            <a:off x="1439912" y="1619597"/>
            <a:ext cx="7272808" cy="229293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3200" dirty="0" smtClean="0"/>
              <a:t>Multi-Layer Perceptron</a:t>
            </a:r>
            <a:r>
              <a:rPr lang="cs-CZ" sz="3200" dirty="0" smtClean="0"/>
              <a:t>.</a:t>
            </a:r>
          </a:p>
          <a:p>
            <a:pPr marL="285750" indent="-285750">
              <a:spcAft>
                <a:spcPts val="600"/>
              </a:spcAft>
              <a:buFont typeface="Arial" panose="020B0604020202020204" pitchFamily="34" charset="0"/>
              <a:buChar char="•"/>
            </a:pPr>
            <a:r>
              <a:rPr lang="en-US" sz="3200" dirty="0" err="1" smtClean="0"/>
              <a:t>Autoencoders</a:t>
            </a:r>
            <a:r>
              <a:rPr lang="cs-CZ" sz="3200" dirty="0" smtClean="0"/>
              <a:t>.</a:t>
            </a:r>
          </a:p>
          <a:p>
            <a:pPr marL="285750" indent="-285750">
              <a:spcAft>
                <a:spcPts val="600"/>
              </a:spcAft>
              <a:buFont typeface="Arial" panose="020B0604020202020204" pitchFamily="34" charset="0"/>
              <a:buChar char="•"/>
            </a:pPr>
            <a:r>
              <a:rPr lang="en-US" sz="3200" dirty="0" smtClean="0"/>
              <a:t>Recurrent </a:t>
            </a:r>
            <a:r>
              <a:rPr lang="en-US" sz="3200" dirty="0"/>
              <a:t>Neural Networks (</a:t>
            </a:r>
            <a:r>
              <a:rPr lang="en-US" sz="3200" dirty="0" smtClean="0"/>
              <a:t>LSTM)</a:t>
            </a:r>
            <a:r>
              <a:rPr lang="cs-CZ" sz="3200" dirty="0" smtClean="0"/>
              <a:t>.</a:t>
            </a:r>
          </a:p>
          <a:p>
            <a:pPr marL="285750" indent="-285750">
              <a:spcAft>
                <a:spcPts val="600"/>
              </a:spcAft>
              <a:buFont typeface="Arial" panose="020B0604020202020204" pitchFamily="34" charset="0"/>
              <a:buChar char="•"/>
            </a:pPr>
            <a:r>
              <a:rPr lang="en-US" sz="3200" dirty="0" smtClean="0"/>
              <a:t>Convolutional </a:t>
            </a:r>
            <a:r>
              <a:rPr lang="en-US" sz="3200" dirty="0"/>
              <a:t>Neural Networks.</a:t>
            </a:r>
            <a:endParaRPr lang="cs-CZ" sz="3200" dirty="0"/>
          </a:p>
        </p:txBody>
      </p:sp>
      <p:sp>
        <p:nvSpPr>
          <p:cNvPr id="12" name="TextBox 11"/>
          <p:cNvSpPr txBox="1"/>
          <p:nvPr/>
        </p:nvSpPr>
        <p:spPr>
          <a:xfrm>
            <a:off x="1439912" y="5940077"/>
            <a:ext cx="7272808" cy="1077218"/>
          </a:xfrm>
          <a:prstGeom prst="rect">
            <a:avLst/>
          </a:prstGeom>
          <a:noFill/>
        </p:spPr>
        <p:txBody>
          <a:bodyPr wrap="square" rtlCol="0">
            <a:spAutoFit/>
          </a:bodyPr>
          <a:lstStyle/>
          <a:p>
            <a:pPr marL="342900" indent="-342900">
              <a:buFont typeface="Arial" panose="020B0604020202020204" pitchFamily="34" charset="0"/>
              <a:buChar char="•"/>
            </a:pPr>
            <a:r>
              <a:rPr lang="cs-CZ" sz="3200" dirty="0" smtClean="0"/>
              <a:t>Generative Adversarial Networks</a:t>
            </a:r>
          </a:p>
          <a:p>
            <a:pPr marL="342900" indent="-342900">
              <a:buFont typeface="Arial" panose="020B0604020202020204" pitchFamily="34" charset="0"/>
              <a:buChar char="•"/>
            </a:pPr>
            <a:r>
              <a:rPr lang="cs-CZ" sz="3200" dirty="0" smtClean="0"/>
              <a:t>Deep Reinforcement Learning</a:t>
            </a:r>
            <a:endParaRPr lang="cs-CZ" sz="3200" dirty="0"/>
          </a:p>
        </p:txBody>
      </p:sp>
      <p:sp>
        <p:nvSpPr>
          <p:cNvPr id="13" name="TextShape 1"/>
          <p:cNvSpPr txBox="1"/>
          <p:nvPr/>
        </p:nvSpPr>
        <p:spPr>
          <a:xfrm>
            <a:off x="504000" y="4621800"/>
            <a:ext cx="9071640" cy="814221"/>
          </a:xfrm>
          <a:prstGeom prst="rect">
            <a:avLst/>
          </a:prstGeom>
          <a:noFill/>
          <a:ln>
            <a:noFill/>
          </a:ln>
        </p:spPr>
        <p:txBody>
          <a:bodyPr lIns="0" tIns="0" rIns="0" bIns="0" anchor="ctr"/>
          <a:lstStyle/>
          <a:p>
            <a:pPr algn="ctr"/>
            <a:r>
              <a:rPr lang="cs-CZ" sz="3200" b="1" spc="-1" dirty="0" smtClean="0">
                <a:solidFill>
                  <a:srgbClr val="000000"/>
                </a:solidFill>
                <a:uFill>
                  <a:solidFill>
                    <a:srgbClr val="FFFFFF"/>
                  </a:solidFill>
                </a:uFill>
                <a:latin typeface="Arial"/>
              </a:rPr>
              <a:t>Architectures that this presentation does not cover?</a:t>
            </a:r>
            <a:endParaRPr lang="en-US" sz="3200" b="1"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2390525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96096" y="179437"/>
            <a:ext cx="3024336" cy="584775"/>
          </a:xfrm>
          <a:prstGeom prst="rect">
            <a:avLst/>
          </a:prstGeom>
          <a:noFill/>
        </p:spPr>
        <p:txBody>
          <a:bodyPr wrap="square" rtlCol="0">
            <a:spAutoFit/>
          </a:bodyPr>
          <a:lstStyle/>
          <a:p>
            <a:pPr algn="ctr"/>
            <a:r>
              <a:rPr lang="cs-CZ" sz="3200" b="1" dirty="0" smtClean="0"/>
              <a:t>Layer 15</a:t>
            </a:r>
            <a:endParaRPr lang="cs-CZ" sz="3200" b="1" dirty="0"/>
          </a:p>
        </p:txBody>
      </p:sp>
      <p:pic>
        <p:nvPicPr>
          <p:cNvPr id="10242" name="Picture 2" descr="https://www.wildcardconsulting.dk/wp-content/uploads/2017/11/Chemception-Demo_std_46_5-650x4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47" y="1331564"/>
            <a:ext cx="7463245" cy="50405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www.wildcardconsulting.dk/wp-content/uploads/2017/11/Chemception-Demo_std_40_0.png"/>
          <p:cNvPicPr>
            <a:picLocks noChangeAspect="1" noChangeArrowheads="1"/>
          </p:cNvPicPr>
          <p:nvPr/>
        </p:nvPicPr>
        <p:blipFill rotWithShape="1">
          <a:blip r:embed="rId3">
            <a:extLst>
              <a:ext uri="{28A0092B-C50C-407E-A947-70E740481C1C}">
                <a14:useLocalDpi xmlns:a14="http://schemas.microsoft.com/office/drawing/2010/main" val="0"/>
              </a:ext>
            </a:extLst>
          </a:blip>
          <a:srcRect l="10662" t="37814" r="6189" b="35728"/>
          <a:stretch/>
        </p:blipFill>
        <p:spPr bwMode="auto">
          <a:xfrm rot="5400000">
            <a:off x="-653463" y="3342645"/>
            <a:ext cx="3394663"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1503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96096" y="179437"/>
            <a:ext cx="3024336" cy="584775"/>
          </a:xfrm>
          <a:prstGeom prst="rect">
            <a:avLst/>
          </a:prstGeom>
          <a:noFill/>
        </p:spPr>
        <p:txBody>
          <a:bodyPr wrap="square" rtlCol="0">
            <a:spAutoFit/>
          </a:bodyPr>
          <a:lstStyle/>
          <a:p>
            <a:pPr algn="ctr"/>
            <a:r>
              <a:rPr lang="cs-CZ" sz="3200" b="1" dirty="0" smtClean="0"/>
              <a:t>Layer 19</a:t>
            </a:r>
            <a:endParaRPr lang="cs-CZ" sz="3200" b="1" dirty="0"/>
          </a:p>
        </p:txBody>
      </p:sp>
      <p:pic>
        <p:nvPicPr>
          <p:cNvPr id="9218" name="Picture 2" descr="https://www.wildcardconsulting.dk/wp-content/uploads/2017/11/Chemception-Demo_std_46_7-650x4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960" y="1310073"/>
            <a:ext cx="7495066" cy="50620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3809" y="6516141"/>
            <a:ext cx="9145016" cy="646331"/>
          </a:xfrm>
          <a:prstGeom prst="rect">
            <a:avLst/>
          </a:prstGeom>
        </p:spPr>
        <p:txBody>
          <a:bodyPr wrap="square">
            <a:spAutoFit/>
          </a:bodyPr>
          <a:lstStyle/>
          <a:p>
            <a:r>
              <a:rPr lang="en-US" b="1" dirty="0" smtClean="0"/>
              <a:t>Kernel</a:t>
            </a:r>
            <a:r>
              <a:rPr lang="cs-CZ" b="1" dirty="0" smtClean="0"/>
              <a:t>s</a:t>
            </a:r>
            <a:r>
              <a:rPr lang="en-US" b="1" dirty="0" smtClean="0"/>
              <a:t> </a:t>
            </a:r>
            <a:r>
              <a:rPr lang="en-US" b="1" dirty="0"/>
              <a:t>0 to </a:t>
            </a:r>
            <a:r>
              <a:rPr lang="en-US" b="1" dirty="0" smtClean="0"/>
              <a:t>2 </a:t>
            </a:r>
            <a:r>
              <a:rPr lang="en-US" dirty="0"/>
              <a:t>seem to focus on all that is </a:t>
            </a:r>
            <a:r>
              <a:rPr lang="en-US" i="1" dirty="0"/>
              <a:t>not</a:t>
            </a:r>
            <a:r>
              <a:rPr lang="cs-CZ" i="1" dirty="0"/>
              <a:t> </a:t>
            </a:r>
            <a:r>
              <a:rPr lang="en-US" dirty="0"/>
              <a:t>the chlorine atoms. </a:t>
            </a:r>
            <a:r>
              <a:rPr lang="en-US" b="1" dirty="0"/>
              <a:t>Kernel </a:t>
            </a:r>
            <a:r>
              <a:rPr lang="en-US" b="1" dirty="0" smtClean="0"/>
              <a:t>5</a:t>
            </a:r>
            <a:r>
              <a:rPr lang="cs-CZ" dirty="0" smtClean="0"/>
              <a:t> is</a:t>
            </a:r>
            <a:r>
              <a:rPr lang="en-US" dirty="0" smtClean="0"/>
              <a:t> activate</a:t>
            </a:r>
            <a:r>
              <a:rPr lang="cs-CZ" dirty="0" smtClean="0"/>
              <a:t>d</a:t>
            </a:r>
            <a:r>
              <a:rPr lang="en-US" dirty="0" smtClean="0"/>
              <a:t> </a:t>
            </a:r>
            <a:r>
              <a:rPr lang="en-US" dirty="0"/>
              <a:t>near the double bonded oxygens.</a:t>
            </a:r>
            <a:endParaRPr lang="cs-CZ" dirty="0"/>
          </a:p>
        </p:txBody>
      </p:sp>
      <p:pic>
        <p:nvPicPr>
          <p:cNvPr id="6" name="Picture 5" descr="https://www.wildcardconsulting.dk/wp-content/uploads/2017/11/Chemception-Demo_std_40_0.png"/>
          <p:cNvPicPr>
            <a:picLocks noChangeAspect="1" noChangeArrowheads="1"/>
          </p:cNvPicPr>
          <p:nvPr/>
        </p:nvPicPr>
        <p:blipFill rotWithShape="1">
          <a:blip r:embed="rId3">
            <a:extLst>
              <a:ext uri="{28A0092B-C50C-407E-A947-70E740481C1C}">
                <a14:useLocalDpi xmlns:a14="http://schemas.microsoft.com/office/drawing/2010/main" val="0"/>
              </a:ext>
            </a:extLst>
          </a:blip>
          <a:srcRect l="10662" t="37814" r="6189" b="35728"/>
          <a:stretch/>
        </p:blipFill>
        <p:spPr bwMode="auto">
          <a:xfrm rot="5400000">
            <a:off x="-653463" y="3342645"/>
            <a:ext cx="3394663"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1503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96096" y="179437"/>
            <a:ext cx="3024336" cy="584775"/>
          </a:xfrm>
          <a:prstGeom prst="rect">
            <a:avLst/>
          </a:prstGeom>
          <a:noFill/>
        </p:spPr>
        <p:txBody>
          <a:bodyPr wrap="square" rtlCol="0">
            <a:spAutoFit/>
          </a:bodyPr>
          <a:lstStyle/>
          <a:p>
            <a:pPr algn="ctr"/>
            <a:r>
              <a:rPr lang="cs-CZ" sz="3200" b="1" dirty="0" smtClean="0"/>
              <a:t>Layer 20</a:t>
            </a:r>
            <a:endParaRPr lang="cs-CZ" sz="3200" b="1" dirty="0"/>
          </a:p>
        </p:txBody>
      </p:sp>
      <p:pic>
        <p:nvPicPr>
          <p:cNvPr id="8194" name="Picture 2" descr="https://www.wildcardconsulting.dk/wp-content/uploads/2017/11/Chemception-Demo_std_46_9-650x4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968" y="899517"/>
            <a:ext cx="7036773" cy="47525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59792" y="5796061"/>
            <a:ext cx="9505056" cy="1200329"/>
          </a:xfrm>
          <a:prstGeom prst="rect">
            <a:avLst/>
          </a:prstGeom>
        </p:spPr>
        <p:txBody>
          <a:bodyPr wrap="square">
            <a:spAutoFit/>
          </a:bodyPr>
          <a:lstStyle/>
          <a:p>
            <a:r>
              <a:rPr lang="en-US" dirty="0" err="1" smtClean="0"/>
              <a:t>Th</a:t>
            </a:r>
            <a:r>
              <a:rPr lang="cs-CZ" dirty="0" smtClean="0"/>
              <a:t>is last layer</a:t>
            </a:r>
            <a:r>
              <a:rPr lang="en-US" dirty="0" smtClean="0"/>
              <a:t> </a:t>
            </a:r>
            <a:r>
              <a:rPr lang="cs-CZ" dirty="0" smtClean="0"/>
              <a:t>before </a:t>
            </a:r>
            <a:r>
              <a:rPr lang="en-US" dirty="0" smtClean="0"/>
              <a:t>max </a:t>
            </a:r>
            <a:r>
              <a:rPr lang="en-US" dirty="0"/>
              <a:t>pooling only seem</a:t>
            </a:r>
            <a:r>
              <a:rPr lang="cs-CZ" dirty="0"/>
              <a:t>s</a:t>
            </a:r>
            <a:r>
              <a:rPr lang="en-US" dirty="0"/>
              <a:t> to focus on very specific parts of the molecule. </a:t>
            </a:r>
            <a:r>
              <a:rPr lang="en-US" b="1" dirty="0"/>
              <a:t>Kernel 0</a:t>
            </a:r>
            <a:r>
              <a:rPr lang="en-US" dirty="0"/>
              <a:t> could be the amide oxygen. </a:t>
            </a:r>
            <a:r>
              <a:rPr lang="en-US" b="1" dirty="0"/>
              <a:t>Kernel 2 and 5 </a:t>
            </a:r>
            <a:r>
              <a:rPr lang="en-US" dirty="0"/>
              <a:t>the chlorine atoms. </a:t>
            </a:r>
            <a:r>
              <a:rPr lang="en-US" b="1" dirty="0"/>
              <a:t>Kernel 4</a:t>
            </a:r>
            <a:r>
              <a:rPr lang="en-US" dirty="0"/>
              <a:t> seem to like the double </a:t>
            </a:r>
            <a:r>
              <a:rPr lang="en-US" dirty="0" err="1"/>
              <a:t>bonde</a:t>
            </a:r>
            <a:r>
              <a:rPr lang="cs-CZ" dirty="0"/>
              <a:t>d</a:t>
            </a:r>
            <a:r>
              <a:rPr lang="en-US" dirty="0"/>
              <a:t> oxygens, but only from the carboxylic acid groups, not the amide. </a:t>
            </a:r>
            <a:r>
              <a:rPr lang="en-US" b="1" dirty="0"/>
              <a:t>Kernel </a:t>
            </a:r>
            <a:r>
              <a:rPr lang="cs-CZ" b="1" dirty="0" smtClean="0"/>
              <a:t>3</a:t>
            </a:r>
            <a:r>
              <a:rPr lang="cs-CZ" dirty="0" smtClean="0"/>
              <a:t> </a:t>
            </a:r>
            <a:r>
              <a:rPr lang="en-US" dirty="0" smtClean="0"/>
              <a:t>gets </a:t>
            </a:r>
            <a:r>
              <a:rPr lang="en-US" dirty="0"/>
              <a:t>activated near the terminal carboxylic acid’s OH. </a:t>
            </a:r>
            <a:endParaRPr lang="cs-CZ" dirty="0"/>
          </a:p>
        </p:txBody>
      </p:sp>
      <p:pic>
        <p:nvPicPr>
          <p:cNvPr id="6" name="Picture 5" descr="https://www.wildcardconsulting.dk/wp-content/uploads/2017/11/Chemception-Demo_std_40_0.png"/>
          <p:cNvPicPr>
            <a:picLocks noChangeAspect="1" noChangeArrowheads="1"/>
          </p:cNvPicPr>
          <p:nvPr/>
        </p:nvPicPr>
        <p:blipFill rotWithShape="1">
          <a:blip r:embed="rId4">
            <a:extLst>
              <a:ext uri="{28A0092B-C50C-407E-A947-70E740481C1C}">
                <a14:useLocalDpi xmlns:a14="http://schemas.microsoft.com/office/drawing/2010/main" val="0"/>
              </a:ext>
            </a:extLst>
          </a:blip>
          <a:srcRect l="10662" t="37814" r="6189" b="35728"/>
          <a:stretch/>
        </p:blipFill>
        <p:spPr bwMode="auto">
          <a:xfrm rot="5400000">
            <a:off x="-653463" y="2848877"/>
            <a:ext cx="3394663"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1503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67712" y="746209"/>
            <a:ext cx="4080512" cy="3364604"/>
            <a:chOff x="167712" y="967490"/>
            <a:chExt cx="4080512" cy="3364604"/>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12" y="967490"/>
              <a:ext cx="4080512" cy="2380299"/>
            </a:xfrm>
            <a:prstGeom prst="rect">
              <a:avLst/>
            </a:prstGeom>
          </p:spPr>
        </p:pic>
        <p:sp>
          <p:nvSpPr>
            <p:cNvPr id="5" name="Rectangle 4"/>
            <p:cNvSpPr/>
            <p:nvPr/>
          </p:nvSpPr>
          <p:spPr>
            <a:xfrm>
              <a:off x="215775" y="3131765"/>
              <a:ext cx="3873379" cy="1200329"/>
            </a:xfrm>
            <a:prstGeom prst="rect">
              <a:avLst/>
            </a:prstGeom>
          </p:spPr>
          <p:txBody>
            <a:bodyPr wrap="square">
              <a:spAutoFit/>
            </a:bodyPr>
            <a:lstStyle/>
            <a:p>
              <a:r>
                <a:rPr lang="en-US" dirty="0"/>
                <a:t>Left: the </a:t>
              </a:r>
              <a:r>
                <a:rPr lang="en-US" dirty="0" smtClean="0"/>
                <a:t>filter</a:t>
              </a:r>
              <a:r>
                <a:rPr lang="cs-CZ" dirty="0" smtClean="0"/>
                <a:t> (green)</a:t>
              </a:r>
              <a:r>
                <a:rPr lang="en-US" dirty="0" smtClean="0"/>
                <a:t> </a:t>
              </a:r>
              <a:r>
                <a:rPr lang="en-US" dirty="0"/>
                <a:t>slides over the </a:t>
              </a:r>
              <a:r>
                <a:rPr lang="en-US" dirty="0" smtClean="0"/>
                <a:t>input</a:t>
              </a:r>
              <a:r>
                <a:rPr lang="cs-CZ" dirty="0" smtClean="0"/>
                <a:t> image</a:t>
              </a:r>
              <a:r>
                <a:rPr lang="en-US" dirty="0" smtClean="0"/>
                <a:t>. </a:t>
              </a:r>
              <a:r>
                <a:rPr lang="en-US" dirty="0"/>
                <a:t>Right: the result is summed and added to the feature </a:t>
              </a:r>
              <a:r>
                <a:rPr lang="en-US" dirty="0" smtClean="0"/>
                <a:t>map</a:t>
              </a:r>
              <a:r>
                <a:rPr lang="cs-CZ" dirty="0" smtClean="0"/>
                <a:t> (</a:t>
              </a:r>
              <a:r>
                <a:rPr lang="cs-CZ" b="1" dirty="0" smtClean="0"/>
                <a:t>convolved image</a:t>
              </a:r>
              <a:r>
                <a:rPr lang="cs-CZ" dirty="0" smtClean="0"/>
                <a:t>)</a:t>
              </a:r>
              <a:r>
                <a:rPr lang="en-US" dirty="0" smtClean="0"/>
                <a:t>.</a:t>
              </a:r>
              <a:endParaRPr lang="cs-CZ" dirty="0"/>
            </a:p>
          </p:txBody>
        </p:sp>
      </p:grpSp>
      <p:grpSp>
        <p:nvGrpSpPr>
          <p:cNvPr id="8" name="Group 7"/>
          <p:cNvGrpSpPr/>
          <p:nvPr/>
        </p:nvGrpSpPr>
        <p:grpSpPr>
          <a:xfrm>
            <a:off x="4752280" y="818217"/>
            <a:ext cx="5112568" cy="3958699"/>
            <a:chOff x="4752280" y="611485"/>
            <a:chExt cx="5112568" cy="3958699"/>
          </a:xfrm>
        </p:grpSpPr>
        <p:pic>
          <p:nvPicPr>
            <p:cNvPr id="1026" name="Picture 2" descr="https://cdn-images-1.medium.com/max/800/1*EuSjHyyDRPAQUdKCKLTgI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280" y="611485"/>
              <a:ext cx="4824536" cy="32875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826123" y="3923853"/>
              <a:ext cx="5038725" cy="646331"/>
            </a:xfrm>
            <a:prstGeom prst="rect">
              <a:avLst/>
            </a:prstGeom>
          </p:spPr>
          <p:txBody>
            <a:bodyPr>
              <a:spAutoFit/>
            </a:bodyPr>
            <a:lstStyle/>
            <a:p>
              <a:r>
                <a:rPr lang="en-US" dirty="0"/>
                <a:t>The filter slides over the input and performs its output on the new layer. </a:t>
              </a:r>
              <a:endParaRPr lang="cs-CZ" dirty="0"/>
            </a:p>
          </p:txBody>
        </p:sp>
      </p:grpSp>
      <p:pic>
        <p:nvPicPr>
          <p:cNvPr id="1028" name="Picture 4" descr="https://cdn-images-1.medium.com/max/800/0*iqNdZWyNeCr5tCkc."/>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19832" y="4211885"/>
            <a:ext cx="2850651" cy="32403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mages-1.medium.com/max/800/1*vbfPq-HvBCkAcZhiSTZyb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0908" y="4859957"/>
            <a:ext cx="4533900" cy="21812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970908" y="7185199"/>
            <a:ext cx="4821932" cy="369332"/>
          </a:xfrm>
          <a:prstGeom prst="rect">
            <a:avLst/>
          </a:prstGeom>
        </p:spPr>
        <p:txBody>
          <a:bodyPr wrap="square">
            <a:spAutoFit/>
          </a:bodyPr>
          <a:lstStyle/>
          <a:p>
            <a:r>
              <a:rPr lang="en-US" b="1" dirty="0"/>
              <a:t>Max pooling</a:t>
            </a:r>
            <a:r>
              <a:rPr lang="en-US" dirty="0"/>
              <a:t> takes the largest values. </a:t>
            </a:r>
            <a:endParaRPr lang="cs-CZ" dirty="0"/>
          </a:p>
        </p:txBody>
      </p:sp>
      <p:sp>
        <p:nvSpPr>
          <p:cNvPr id="13" name="TextShape 1"/>
          <p:cNvSpPr txBox="1"/>
          <p:nvPr/>
        </p:nvSpPr>
        <p:spPr>
          <a:xfrm>
            <a:off x="504000" y="85296"/>
            <a:ext cx="9071640" cy="670205"/>
          </a:xfrm>
          <a:prstGeom prst="rect">
            <a:avLst/>
          </a:prstGeom>
          <a:noFill/>
          <a:ln>
            <a:noFill/>
          </a:ln>
        </p:spPr>
        <p:txBody>
          <a:bodyPr lIns="0" tIns="0" rIns="0" bIns="0" anchor="ctr"/>
          <a:lstStyle/>
          <a:p>
            <a:pPr algn="ctr"/>
            <a:r>
              <a:rPr lang="cs-CZ" sz="3200" b="1" dirty="0" smtClean="0"/>
              <a:t>Convolution &amp; Max Pooling operations</a:t>
            </a:r>
            <a:endParaRPr lang="en-US" sz="3200" b="1" dirty="0"/>
          </a:p>
        </p:txBody>
      </p:sp>
    </p:spTree>
    <p:extLst>
      <p:ext uri="{BB962C8B-B14F-4D97-AF65-F5344CB8AC3E}">
        <p14:creationId xmlns:p14="http://schemas.microsoft.com/office/powerpoint/2010/main" val="41214659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cdn-images-1.medium.com/max/800/1*wFbmyeqvA-Wvrjiflzr1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32" y="1979637"/>
            <a:ext cx="7620000" cy="2762251"/>
          </a:xfrm>
          <a:prstGeom prst="rect">
            <a:avLst/>
          </a:prstGeom>
          <a:noFill/>
          <a:extLst>
            <a:ext uri="{909E8E84-426E-40DD-AFC4-6F175D3DCCD1}">
              <a14:hiddenFill xmlns:a14="http://schemas.microsoft.com/office/drawing/2010/main">
                <a:solidFill>
                  <a:srgbClr val="FFFFFF"/>
                </a:solidFill>
              </a14:hiddenFill>
            </a:ext>
          </a:extLst>
        </p:spPr>
      </p:pic>
      <p:sp>
        <p:nvSpPr>
          <p:cNvPr id="5" name="TextShape 1"/>
          <p:cNvSpPr txBox="1"/>
          <p:nvPr/>
        </p:nvSpPr>
        <p:spPr>
          <a:xfrm>
            <a:off x="504000" y="373328"/>
            <a:ext cx="9071640" cy="670205"/>
          </a:xfrm>
          <a:prstGeom prst="rect">
            <a:avLst/>
          </a:prstGeom>
          <a:noFill/>
          <a:ln>
            <a:noFill/>
          </a:ln>
        </p:spPr>
        <p:txBody>
          <a:bodyPr lIns="0" tIns="0" rIns="0" bIns="0" anchor="ctr"/>
          <a:lstStyle/>
          <a:p>
            <a:pPr algn="ctr"/>
            <a:r>
              <a:rPr lang="cs-CZ" sz="3200" b="1" dirty="0" smtClean="0"/>
              <a:t>Convolutional Neural Networks</a:t>
            </a:r>
            <a:endParaRPr lang="en-US" sz="3200" b="1" dirty="0"/>
          </a:p>
        </p:txBody>
      </p:sp>
      <p:sp>
        <p:nvSpPr>
          <p:cNvPr id="4" name="Rectangle 3"/>
          <p:cNvSpPr/>
          <p:nvPr/>
        </p:nvSpPr>
        <p:spPr>
          <a:xfrm>
            <a:off x="287784" y="5003973"/>
            <a:ext cx="9287856" cy="923330"/>
          </a:xfrm>
          <a:prstGeom prst="rect">
            <a:avLst/>
          </a:prstGeom>
        </p:spPr>
        <p:txBody>
          <a:bodyPr wrap="square">
            <a:spAutoFit/>
          </a:bodyPr>
          <a:lstStyle/>
          <a:p>
            <a:r>
              <a:rPr lang="en-US" dirty="0"/>
              <a:t>The </a:t>
            </a:r>
            <a:r>
              <a:rPr lang="en-US" b="1" dirty="0"/>
              <a:t>fully connected layer (FC) </a:t>
            </a:r>
            <a:r>
              <a:rPr lang="en-US" dirty="0"/>
              <a:t>operates on a flattened input where each input is connected to all the neurons. These are usually used at the end of the </a:t>
            </a:r>
            <a:r>
              <a:rPr lang="cs-CZ" dirty="0" smtClean="0"/>
              <a:t>CNN </a:t>
            </a:r>
            <a:r>
              <a:rPr lang="en-US" dirty="0" smtClean="0"/>
              <a:t>to </a:t>
            </a:r>
            <a:r>
              <a:rPr lang="en-US" dirty="0"/>
              <a:t>connect the hidden layers to the output layer, which help in optimizing the class scores.</a:t>
            </a:r>
            <a:endParaRPr lang="cs-CZ" dirty="0"/>
          </a:p>
        </p:txBody>
      </p:sp>
    </p:spTree>
    <p:extLst>
      <p:ext uri="{BB962C8B-B14F-4D97-AF65-F5344CB8AC3E}">
        <p14:creationId xmlns:p14="http://schemas.microsoft.com/office/powerpoint/2010/main" val="8293699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20" y="2101276"/>
            <a:ext cx="8126985" cy="4342857"/>
          </a:xfrm>
          <a:prstGeom prst="rect">
            <a:avLst/>
          </a:prstGeom>
        </p:spPr>
      </p:pic>
      <p:sp>
        <p:nvSpPr>
          <p:cNvPr id="6" name="TextShape 1"/>
          <p:cNvSpPr txBox="1"/>
          <p:nvPr/>
        </p:nvSpPr>
        <p:spPr>
          <a:xfrm>
            <a:off x="504000" y="373328"/>
            <a:ext cx="9071640" cy="886229"/>
          </a:xfrm>
          <a:prstGeom prst="rect">
            <a:avLst/>
          </a:prstGeom>
          <a:noFill/>
          <a:ln>
            <a:noFill/>
          </a:ln>
        </p:spPr>
        <p:txBody>
          <a:bodyPr lIns="0" tIns="0" rIns="0" bIns="0" anchor="ctr"/>
          <a:lstStyle/>
          <a:p>
            <a:pPr algn="ctr"/>
            <a:r>
              <a:rPr lang="en-US" sz="3200" b="1" dirty="0"/>
              <a:t>Convolutional Deep Neural </a:t>
            </a:r>
            <a:r>
              <a:rPr lang="en-US" sz="3200" b="1" dirty="0" smtClean="0"/>
              <a:t>Networks</a:t>
            </a:r>
            <a:endParaRPr lang="cs-CZ" sz="3200" b="1" dirty="0" smtClean="0"/>
          </a:p>
          <a:p>
            <a:pPr algn="ctr"/>
            <a:r>
              <a:rPr lang="cs-CZ" sz="3200" b="1" dirty="0" smtClean="0"/>
              <a:t>How do they look like?</a:t>
            </a:r>
            <a:endParaRPr lang="en-US" sz="3200" b="1" dirty="0"/>
          </a:p>
        </p:txBody>
      </p:sp>
    </p:spTree>
    <p:extLst>
      <p:ext uri="{BB962C8B-B14F-4D97-AF65-F5344CB8AC3E}">
        <p14:creationId xmlns:p14="http://schemas.microsoft.com/office/powerpoint/2010/main" val="23596094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p:nvPr/>
        </p:nvSpPr>
        <p:spPr>
          <a:xfrm>
            <a:off x="504000" y="301320"/>
            <a:ext cx="9071640" cy="631080"/>
          </a:xfrm>
          <a:prstGeom prst="rect">
            <a:avLst/>
          </a:prstGeom>
          <a:noFill/>
          <a:ln>
            <a:noFill/>
          </a:ln>
        </p:spPr>
        <p:txBody>
          <a:bodyPr lIns="0" tIns="0" rIns="0" bIns="0" anchor="ctr"/>
          <a:lstStyle/>
          <a:p>
            <a:pPr algn="ctr"/>
            <a:r>
              <a:rPr lang="cs-CZ" sz="3200" b="1" dirty="0" smtClean="0"/>
              <a:t>Conclusions</a:t>
            </a:r>
            <a:endParaRPr lang="en-US" sz="3200" b="1" dirty="0"/>
          </a:p>
        </p:txBody>
      </p:sp>
      <p:sp>
        <p:nvSpPr>
          <p:cNvPr id="7" name="Rectangle 6"/>
          <p:cNvSpPr/>
          <p:nvPr/>
        </p:nvSpPr>
        <p:spPr>
          <a:xfrm>
            <a:off x="503808" y="1331565"/>
            <a:ext cx="5688632" cy="3693319"/>
          </a:xfrm>
          <a:prstGeom prst="rect">
            <a:avLst/>
          </a:prstGeom>
        </p:spPr>
        <p:txBody>
          <a:bodyPr wrap="square">
            <a:spAutoFit/>
          </a:bodyPr>
          <a:lstStyle/>
          <a:p>
            <a:r>
              <a:rPr lang="en-US" b="1" dirty="0"/>
              <a:t>Deep learning</a:t>
            </a:r>
            <a:r>
              <a:rPr lang="en-US" dirty="0"/>
              <a:t> is </a:t>
            </a:r>
            <a:r>
              <a:rPr lang="en-US" u="sng" dirty="0"/>
              <a:t>preferable</a:t>
            </a:r>
            <a:r>
              <a:rPr lang="en-US" dirty="0" smtClean="0"/>
              <a:t>:</a:t>
            </a:r>
            <a:endParaRPr lang="cs-CZ" dirty="0" smtClean="0"/>
          </a:p>
          <a:p>
            <a:pPr marL="285750" indent="-285750">
              <a:buFont typeface="Arial" panose="020B0604020202020204" pitchFamily="34" charset="0"/>
              <a:buChar char="•"/>
            </a:pPr>
            <a:r>
              <a:rPr lang="en-US" dirty="0" smtClean="0"/>
              <a:t>Very </a:t>
            </a:r>
            <a:r>
              <a:rPr lang="en-US" dirty="0"/>
              <a:t>high predictive performance in domains with huge amounts of labelled data (vision, speech, texts, </a:t>
            </a:r>
            <a:r>
              <a:rPr lang="en-US" dirty="0" err="1"/>
              <a:t>etc</a:t>
            </a:r>
            <a:r>
              <a:rPr lang="en-US" dirty="0"/>
              <a:t>) </a:t>
            </a:r>
            <a:endParaRPr lang="cs-CZ" dirty="0" smtClean="0"/>
          </a:p>
          <a:p>
            <a:pPr marL="285750" indent="-285750">
              <a:buFont typeface="Arial" panose="020B0604020202020204" pitchFamily="34" charset="0"/>
              <a:buChar char="•"/>
            </a:pPr>
            <a:r>
              <a:rPr lang="en-US" dirty="0" smtClean="0"/>
              <a:t>Scales </a:t>
            </a:r>
            <a:r>
              <a:rPr lang="en-US" dirty="0"/>
              <a:t>effectively with data </a:t>
            </a:r>
            <a:endParaRPr lang="cs-CZ" dirty="0" smtClean="0"/>
          </a:p>
          <a:p>
            <a:pPr marL="285750" indent="-285750">
              <a:buFont typeface="Arial" panose="020B0604020202020204" pitchFamily="34" charset="0"/>
              <a:buChar char="•"/>
            </a:pPr>
            <a:r>
              <a:rPr lang="en-US" dirty="0" smtClean="0"/>
              <a:t>No </a:t>
            </a:r>
            <a:r>
              <a:rPr lang="en-US" dirty="0"/>
              <a:t>need for feature engineering (can handle unstructured data) </a:t>
            </a:r>
            <a:endParaRPr lang="cs-CZ" dirty="0" smtClean="0"/>
          </a:p>
          <a:p>
            <a:pPr marL="285750" indent="-285750">
              <a:buFont typeface="Arial" panose="020B0604020202020204" pitchFamily="34" charset="0"/>
              <a:buChar char="•"/>
            </a:pPr>
            <a:r>
              <a:rPr lang="en-US" dirty="0" smtClean="0"/>
              <a:t>Adaptable </a:t>
            </a:r>
            <a:r>
              <a:rPr lang="en-US" dirty="0"/>
              <a:t>and </a:t>
            </a:r>
            <a:r>
              <a:rPr lang="en-US" dirty="0" smtClean="0"/>
              <a:t>transferable</a:t>
            </a:r>
            <a:endParaRPr lang="cs-CZ" dirty="0" smtClean="0"/>
          </a:p>
          <a:p>
            <a:endParaRPr lang="cs-CZ" dirty="0"/>
          </a:p>
          <a:p>
            <a:r>
              <a:rPr lang="en-US" b="1" dirty="0"/>
              <a:t>Classical machine learning</a:t>
            </a:r>
            <a:r>
              <a:rPr lang="en-US" dirty="0"/>
              <a:t> is </a:t>
            </a:r>
            <a:r>
              <a:rPr lang="en-US" u="sng" dirty="0"/>
              <a:t>preferable</a:t>
            </a:r>
            <a:r>
              <a:rPr lang="en-US" dirty="0"/>
              <a:t>:</a:t>
            </a:r>
            <a:endParaRPr lang="cs-CZ" dirty="0" smtClean="0"/>
          </a:p>
          <a:p>
            <a:pPr marL="285750" indent="-285750">
              <a:buFont typeface="Arial" panose="020B0604020202020204" pitchFamily="34" charset="0"/>
              <a:buChar char="•"/>
            </a:pPr>
            <a:r>
              <a:rPr lang="en-US" dirty="0" smtClean="0"/>
              <a:t>Works </a:t>
            </a:r>
            <a:r>
              <a:rPr lang="en-US" dirty="0"/>
              <a:t>better on small and/or noisy data </a:t>
            </a:r>
            <a:endParaRPr lang="cs-CZ" dirty="0" smtClean="0"/>
          </a:p>
          <a:p>
            <a:pPr marL="285750" indent="-285750">
              <a:buFont typeface="Arial" panose="020B0604020202020204" pitchFamily="34" charset="0"/>
              <a:buChar char="•"/>
            </a:pPr>
            <a:r>
              <a:rPr lang="en-US" dirty="0" smtClean="0"/>
              <a:t>Computationally </a:t>
            </a:r>
            <a:r>
              <a:rPr lang="en-US" dirty="0"/>
              <a:t>and financially cheaper </a:t>
            </a:r>
            <a:endParaRPr lang="cs-CZ" dirty="0" smtClean="0"/>
          </a:p>
          <a:p>
            <a:pPr marL="285750" indent="-285750">
              <a:buFont typeface="Arial" panose="020B0604020202020204" pitchFamily="34" charset="0"/>
              <a:buChar char="•"/>
            </a:pPr>
            <a:r>
              <a:rPr lang="en-US" dirty="0" smtClean="0"/>
              <a:t>Easier </a:t>
            </a:r>
            <a:r>
              <a:rPr lang="en-US" dirty="0"/>
              <a:t>to interpret</a:t>
            </a:r>
            <a:endParaRPr lang="cs-CZ"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416" y="1497260"/>
            <a:ext cx="4012128" cy="2858641"/>
          </a:xfrm>
          <a:prstGeom prst="rect">
            <a:avLst/>
          </a:prstGeom>
        </p:spPr>
      </p:pic>
    </p:spTree>
    <p:extLst>
      <p:ext uri="{BB962C8B-B14F-4D97-AF65-F5344CB8AC3E}">
        <p14:creationId xmlns:p14="http://schemas.microsoft.com/office/powerpoint/2010/main" val="877283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504000" y="301320"/>
            <a:ext cx="9071640" cy="704520"/>
          </a:xfrm>
          <a:prstGeom prst="rect">
            <a:avLst/>
          </a:prstGeom>
          <a:noFill/>
          <a:ln>
            <a:noFill/>
          </a:ln>
        </p:spPr>
        <p:txBody>
          <a:bodyPr lIns="0" tIns="0" rIns="0" bIns="0" anchor="ctr"/>
          <a:lstStyle/>
          <a:p>
            <a:pPr algn="ctr"/>
            <a:r>
              <a:rPr lang="en-US" sz="3200" b="0" strike="noStrike" spc="-1">
                <a:solidFill>
                  <a:srgbClr val="000000"/>
                </a:solidFill>
                <a:uFill>
                  <a:solidFill>
                    <a:srgbClr val="FFFFFF"/>
                  </a:solidFill>
                </a:uFill>
                <a:latin typeface="Arial"/>
              </a:rPr>
              <a:t>References</a:t>
            </a:r>
          </a:p>
        </p:txBody>
      </p:sp>
      <p:sp>
        <p:nvSpPr>
          <p:cNvPr id="152" name="TextShape 2"/>
          <p:cNvSpPr txBox="1"/>
          <p:nvPr/>
        </p:nvSpPr>
        <p:spPr>
          <a:xfrm>
            <a:off x="504000" y="1097280"/>
            <a:ext cx="9071640" cy="60350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2000" b="0" strike="noStrike" spc="-1" dirty="0">
                <a:solidFill>
                  <a:srgbClr val="000000"/>
                </a:solidFill>
                <a:uFill>
                  <a:solidFill>
                    <a:srgbClr val="FFFFFF"/>
                  </a:solidFill>
                </a:uFill>
                <a:latin typeface="Arial"/>
              </a:rPr>
              <a:t>Excellent theoretical introduction the NNs and python implementations: </a:t>
            </a:r>
            <a:r>
              <a:rPr lang="en-US" sz="2000" b="0" strike="noStrike" spc="-1" dirty="0">
                <a:solidFill>
                  <a:srgbClr val="000000"/>
                </a:solidFill>
                <a:uFill>
                  <a:solidFill>
                    <a:srgbClr val="FFFFFF"/>
                  </a:solidFill>
                </a:uFill>
                <a:latin typeface="Arial"/>
                <a:hlinkClick r:id="rId2"/>
              </a:rPr>
              <a:t>http://adventuresinmachinelearning.com/neural-networks-tutorial/</a:t>
            </a:r>
            <a:endParaRPr lang="en-US" sz="2000" b="0" strike="noStrike" spc="-1" dirty="0">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US" sz="2000" b="0" strike="noStrike" spc="-1" dirty="0">
                <a:solidFill>
                  <a:srgbClr val="000000"/>
                </a:solidFill>
                <a:uFill>
                  <a:solidFill>
                    <a:srgbClr val="FFFFFF"/>
                  </a:solidFill>
                </a:uFill>
                <a:latin typeface="Arial"/>
              </a:rPr>
              <a:t>Excellent theoretical and practical introduction to Recurrent Neural Networks:</a:t>
            </a:r>
          </a:p>
          <a:p>
            <a:pPr marL="432000" indent="-324000">
              <a:buClr>
                <a:srgbClr val="000000"/>
              </a:buClr>
              <a:buSzPct val="45000"/>
              <a:buFont typeface="Wingdings" charset="2"/>
              <a:buChar char=""/>
            </a:pPr>
            <a:r>
              <a:rPr lang="en-US" sz="2000" b="0" strike="noStrike" spc="-1" dirty="0">
                <a:solidFill>
                  <a:srgbClr val="000000"/>
                </a:solidFill>
                <a:uFill>
                  <a:solidFill>
                    <a:srgbClr val="FFFFFF"/>
                  </a:solidFill>
                </a:uFill>
                <a:latin typeface="Arial"/>
                <a:hlinkClick r:id="rId2"/>
              </a:rPr>
              <a:t>http://adventuresinmachinelearning.com/neural-networks-tutorial</a:t>
            </a:r>
            <a:r>
              <a:rPr lang="en-US" sz="2000" b="0" strike="noStrike" spc="-1" dirty="0" smtClean="0">
                <a:solidFill>
                  <a:srgbClr val="000000"/>
                </a:solidFill>
                <a:uFill>
                  <a:solidFill>
                    <a:srgbClr val="FFFFFF"/>
                  </a:solidFill>
                </a:uFill>
                <a:latin typeface="Arial"/>
                <a:hlinkClick r:id="rId2"/>
              </a:rPr>
              <a:t>/</a:t>
            </a:r>
            <a:endParaRPr lang="cs-CZ" sz="2000" b="0" strike="noStrike" spc="-1" dirty="0" smtClean="0">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cs-CZ" sz="2000" spc="-1" dirty="0" smtClean="0">
                <a:solidFill>
                  <a:srgbClr val="000000"/>
                </a:solidFill>
                <a:uFill>
                  <a:solidFill>
                    <a:srgbClr val="FFFFFF"/>
                  </a:solidFill>
                </a:uFill>
                <a:latin typeface="Arial"/>
              </a:rPr>
              <a:t>RNNs and the Vanishing Gradient problem:</a:t>
            </a:r>
          </a:p>
          <a:p>
            <a:pPr marL="432000" indent="-324000">
              <a:buClr>
                <a:srgbClr val="000000"/>
              </a:buClr>
              <a:buSzPct val="45000"/>
              <a:buFont typeface="Wingdings" charset="2"/>
              <a:buChar char=""/>
            </a:pPr>
            <a:r>
              <a:rPr lang="en-US" sz="2000" spc="-1" dirty="0">
                <a:solidFill>
                  <a:srgbClr val="000000"/>
                </a:solidFill>
                <a:uFill>
                  <a:solidFill>
                    <a:srgbClr val="FFFFFF"/>
                  </a:solidFill>
                </a:uFill>
                <a:hlinkClick r:id="rId3"/>
              </a:rPr>
              <a:t>https://www.superdatascience.com/recurrent-neural-networks-rnn-the-vanishing-gradient-problem</a:t>
            </a:r>
            <a:r>
              <a:rPr lang="en-US" sz="2000" spc="-1" dirty="0" smtClean="0">
                <a:solidFill>
                  <a:srgbClr val="000000"/>
                </a:solidFill>
                <a:uFill>
                  <a:solidFill>
                    <a:srgbClr val="FFFFFF"/>
                  </a:solidFill>
                </a:uFill>
                <a:hlinkClick r:id="rId3"/>
              </a:rPr>
              <a:t>/</a:t>
            </a:r>
            <a:endParaRPr lang="en-US" sz="2000" b="0" strike="noStrike" spc="-1" dirty="0">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US" sz="2000" b="0" strike="noStrike" spc="-1" dirty="0">
                <a:solidFill>
                  <a:srgbClr val="000000"/>
                </a:solidFill>
                <a:uFill>
                  <a:solidFill>
                    <a:srgbClr val="FFFFFF"/>
                  </a:solidFill>
                </a:uFill>
                <a:latin typeface="Arial"/>
              </a:rPr>
              <a:t>LSTM networks:</a:t>
            </a:r>
          </a:p>
          <a:p>
            <a:pPr marL="432000" indent="-324000">
              <a:buClr>
                <a:srgbClr val="000000"/>
              </a:buClr>
              <a:buSzPct val="45000"/>
              <a:buFont typeface="Wingdings" charset="2"/>
              <a:buChar char=""/>
            </a:pPr>
            <a:r>
              <a:rPr lang="en-US" sz="2000" b="0" strike="noStrike" spc="-1" dirty="0">
                <a:solidFill>
                  <a:srgbClr val="000000"/>
                </a:solidFill>
                <a:uFill>
                  <a:solidFill>
                    <a:srgbClr val="FFFFFF"/>
                  </a:solidFill>
                </a:uFill>
                <a:latin typeface="Arial"/>
                <a:hlinkClick r:id="rId4"/>
              </a:rPr>
              <a:t>http://colah.github.io/posts/2015-08-Understanding-LSTMs/</a:t>
            </a:r>
            <a:endParaRPr lang="en-US" sz="2000" b="0" strike="noStrike" spc="-1" dirty="0">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US" sz="2000" b="0" strike="noStrike" spc="-1" dirty="0">
                <a:solidFill>
                  <a:srgbClr val="000000"/>
                </a:solidFill>
                <a:uFill>
                  <a:solidFill>
                    <a:srgbClr val="FFFFFF"/>
                  </a:solidFill>
                </a:uFill>
                <a:latin typeface="Arial"/>
              </a:rPr>
              <a:t> </a:t>
            </a:r>
            <a:r>
              <a:rPr lang="cs-CZ" sz="2000" b="0" strike="noStrike" spc="-1" dirty="0" smtClean="0">
                <a:solidFill>
                  <a:srgbClr val="000000"/>
                </a:solidFill>
                <a:uFill>
                  <a:solidFill>
                    <a:srgbClr val="FFFFFF"/>
                  </a:solidFill>
                </a:uFill>
                <a:latin typeface="Arial"/>
              </a:rPr>
              <a:t>CNNs:</a:t>
            </a:r>
          </a:p>
          <a:p>
            <a:pPr marL="432000" indent="-324000">
              <a:buClr>
                <a:srgbClr val="000000"/>
              </a:buClr>
              <a:buSzPct val="45000"/>
              <a:buFont typeface="Wingdings" charset="2"/>
              <a:buChar char=""/>
            </a:pPr>
            <a:r>
              <a:rPr lang="en-US" sz="2000" spc="-1" dirty="0">
                <a:solidFill>
                  <a:srgbClr val="000000"/>
                </a:solidFill>
                <a:uFill>
                  <a:solidFill>
                    <a:srgbClr val="FFFFFF"/>
                  </a:solidFill>
                </a:uFill>
                <a:hlinkClick r:id="rId5"/>
              </a:rPr>
              <a:t>https://</a:t>
            </a:r>
            <a:r>
              <a:rPr lang="en-US" sz="2000" spc="-1" dirty="0" smtClean="0">
                <a:solidFill>
                  <a:srgbClr val="000000"/>
                </a:solidFill>
                <a:uFill>
                  <a:solidFill>
                    <a:srgbClr val="FFFFFF"/>
                  </a:solidFill>
                </a:uFill>
                <a:hlinkClick r:id="rId5"/>
              </a:rPr>
              <a:t>medium.freecodecamp.org/an-intuitive-guide-to-convolutional-neural-networks-260c2de0a050</a:t>
            </a:r>
            <a:endParaRPr lang="cs-CZ" sz="2000" spc="-1" dirty="0" smtClean="0">
              <a:solidFill>
                <a:srgbClr val="000000"/>
              </a:solidFill>
              <a:uFill>
                <a:solidFill>
                  <a:srgbClr val="FFFFFF"/>
                </a:solidFill>
              </a:uFill>
            </a:endParaRPr>
          </a:p>
          <a:p>
            <a:pPr marL="432000" indent="-324000">
              <a:buClr>
                <a:srgbClr val="000000"/>
              </a:buClr>
              <a:buSzPct val="45000"/>
              <a:buFont typeface="Wingdings" charset="2"/>
              <a:buChar char=""/>
            </a:pPr>
            <a:r>
              <a:rPr lang="cs-CZ" sz="2000" b="0" strike="noStrike" spc="-1" dirty="0" smtClean="0">
                <a:solidFill>
                  <a:srgbClr val="000000"/>
                </a:solidFill>
                <a:uFill>
                  <a:solidFill>
                    <a:srgbClr val="FFFFFF"/>
                  </a:solidFill>
                </a:uFill>
                <a:latin typeface="Arial"/>
              </a:rPr>
              <a:t>Great book with simple, illustrated explanations of Deep Learning:</a:t>
            </a:r>
          </a:p>
          <a:p>
            <a:pPr marL="432000" indent="-324000">
              <a:buClr>
                <a:srgbClr val="000000"/>
              </a:buClr>
              <a:buSzPct val="45000"/>
              <a:buFont typeface="Wingdings" charset="2"/>
              <a:buChar char=""/>
            </a:pPr>
            <a:r>
              <a:rPr lang="en-US" sz="2000" spc="-1" dirty="0">
                <a:solidFill>
                  <a:srgbClr val="000000"/>
                </a:solidFill>
                <a:uFill>
                  <a:solidFill>
                    <a:srgbClr val="FFFFFF"/>
                  </a:solidFill>
                </a:uFill>
                <a:hlinkClick r:id="rId6"/>
              </a:rPr>
              <a:t>https://</a:t>
            </a:r>
            <a:r>
              <a:rPr lang="en-US" sz="2000" spc="-1" dirty="0" smtClean="0">
                <a:solidFill>
                  <a:srgbClr val="000000"/>
                </a:solidFill>
                <a:uFill>
                  <a:solidFill>
                    <a:srgbClr val="FFFFFF"/>
                  </a:solidFill>
                </a:uFill>
                <a:hlinkClick r:id="rId6"/>
              </a:rPr>
              <a:t>leonardoaraujosantos.gitbooks.io/artificial-inteligence/content/chapter1.html</a:t>
            </a:r>
            <a:endParaRPr lang="cs-CZ" sz="2000" spc="-1" dirty="0" smtClean="0">
              <a:solidFill>
                <a:srgbClr val="000000"/>
              </a:solidFill>
              <a:uFill>
                <a:solidFill>
                  <a:srgbClr val="FFFFFF"/>
                </a:solidFill>
              </a:uFill>
            </a:endParaRPr>
          </a:p>
          <a:p>
            <a:pPr marL="432000" indent="-324000">
              <a:buClr>
                <a:srgbClr val="000000"/>
              </a:buClr>
              <a:buSzPct val="45000"/>
              <a:buFont typeface="Wingdings" charset="2"/>
              <a:buChar char=""/>
            </a:pPr>
            <a:endParaRPr lang="en-US" sz="20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Shape 1"/>
          <p:cNvSpPr txBox="1"/>
          <p:nvPr/>
        </p:nvSpPr>
        <p:spPr>
          <a:xfrm>
            <a:off x="504000" y="301320"/>
            <a:ext cx="9071640" cy="814221"/>
          </a:xfrm>
          <a:prstGeom prst="rect">
            <a:avLst/>
          </a:prstGeom>
          <a:noFill/>
          <a:ln>
            <a:noFill/>
          </a:ln>
        </p:spPr>
        <p:txBody>
          <a:bodyPr lIns="0" tIns="0" rIns="0" bIns="0" anchor="ctr"/>
          <a:lstStyle/>
          <a:p>
            <a:pPr algn="ctr"/>
            <a:r>
              <a:rPr lang="en-US" sz="3200" b="1" strike="noStrike" spc="-1" dirty="0">
                <a:solidFill>
                  <a:srgbClr val="000000"/>
                </a:solidFill>
                <a:uFill>
                  <a:solidFill>
                    <a:srgbClr val="FFFFFF"/>
                  </a:solidFill>
                </a:uFill>
                <a:latin typeface="Arial"/>
              </a:rPr>
              <a:t>Neural Network Classifier </a:t>
            </a:r>
            <a:r>
              <a:rPr lang="en-US" sz="3200" strike="noStrike" spc="-1" dirty="0">
                <a:solidFill>
                  <a:srgbClr val="000000"/>
                </a:solidFill>
                <a:uFill>
                  <a:solidFill>
                    <a:srgbClr val="FFFFFF"/>
                  </a:solidFill>
                </a:uFill>
                <a:latin typeface="Arial"/>
              </a:rPr>
              <a:t>vs</a:t>
            </a:r>
            <a:r>
              <a:rPr lang="en-US" sz="3200" b="1" strike="noStrike" spc="-1" dirty="0">
                <a:solidFill>
                  <a:srgbClr val="000000"/>
                </a:solidFill>
                <a:uFill>
                  <a:solidFill>
                    <a:srgbClr val="FFFFFF"/>
                  </a:solidFill>
                </a:uFill>
                <a:latin typeface="Arial"/>
              </a:rPr>
              <a:t> </a:t>
            </a:r>
            <a:r>
              <a:rPr lang="en-US" sz="3200" b="1" strike="noStrike" spc="-1" dirty="0" err="1">
                <a:solidFill>
                  <a:srgbClr val="000000"/>
                </a:solidFill>
                <a:uFill>
                  <a:solidFill>
                    <a:srgbClr val="FFFFFF"/>
                  </a:solidFill>
                </a:uFill>
                <a:latin typeface="Arial"/>
              </a:rPr>
              <a:t>Regressor</a:t>
            </a:r>
            <a:endParaRPr lang="en-US" sz="3200" b="1" strike="noStrike" spc="-1" dirty="0">
              <a:solidFill>
                <a:srgbClr val="000000"/>
              </a:solidFill>
              <a:uFill>
                <a:solidFill>
                  <a:srgbClr val="FFFFFF"/>
                </a:solidFill>
              </a:uFill>
              <a:latin typeface="Arial"/>
            </a:endParaRPr>
          </a:p>
        </p:txBody>
      </p:sp>
      <p:pic>
        <p:nvPicPr>
          <p:cNvPr id="52" name="Picture 51"/>
          <p:cNvPicPr/>
          <p:nvPr/>
        </p:nvPicPr>
        <p:blipFill>
          <a:blip r:embed="rId2"/>
          <a:stretch/>
        </p:blipFill>
        <p:spPr>
          <a:xfrm>
            <a:off x="89640" y="2566800"/>
            <a:ext cx="4665240" cy="3559680"/>
          </a:xfrm>
          <a:prstGeom prst="rect">
            <a:avLst/>
          </a:prstGeom>
          <a:ln>
            <a:noFill/>
          </a:ln>
        </p:spPr>
      </p:pic>
      <p:pic>
        <p:nvPicPr>
          <p:cNvPr id="53" name="Picture 52"/>
          <p:cNvPicPr/>
          <p:nvPr/>
        </p:nvPicPr>
        <p:blipFill>
          <a:blip r:embed="rId3"/>
          <a:stretch/>
        </p:blipFill>
        <p:spPr>
          <a:xfrm>
            <a:off x="4968304" y="3059757"/>
            <a:ext cx="4861440" cy="2377440"/>
          </a:xfrm>
          <a:prstGeom prst="rect">
            <a:avLst/>
          </a:prstGeom>
          <a:ln>
            <a:noFill/>
          </a:ln>
        </p:spPr>
      </p:pic>
      <p:sp>
        <p:nvSpPr>
          <p:cNvPr id="2" name="Oval 1"/>
          <p:cNvSpPr/>
          <p:nvPr/>
        </p:nvSpPr>
        <p:spPr>
          <a:xfrm>
            <a:off x="3312120" y="3419797"/>
            <a:ext cx="1008112" cy="23762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4" name="Straight Arrow Connector 3"/>
          <p:cNvCxnSpPr/>
          <p:nvPr/>
        </p:nvCxnSpPr>
        <p:spPr>
          <a:xfrm flipV="1">
            <a:off x="3096096" y="5796061"/>
            <a:ext cx="72008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51880" y="6444133"/>
            <a:ext cx="3960440" cy="369332"/>
          </a:xfrm>
          <a:prstGeom prst="rect">
            <a:avLst/>
          </a:prstGeom>
          <a:noFill/>
        </p:spPr>
        <p:txBody>
          <a:bodyPr wrap="square" rtlCol="0">
            <a:spAutoFit/>
          </a:bodyPr>
          <a:lstStyle/>
          <a:p>
            <a:r>
              <a:rPr lang="cs-CZ" b="1" dirty="0" smtClean="0">
                <a:solidFill>
                  <a:schemeClr val="accent1"/>
                </a:solidFill>
              </a:rPr>
              <a:t>One output value for each Class</a:t>
            </a:r>
            <a:endParaRPr lang="cs-CZ" b="1" dirty="0">
              <a:solidFill>
                <a:schemeClr val="accent1"/>
              </a:solidFill>
            </a:endParaRPr>
          </a:p>
        </p:txBody>
      </p:sp>
      <p:sp>
        <p:nvSpPr>
          <p:cNvPr id="6" name="TextBox 5"/>
          <p:cNvSpPr txBox="1"/>
          <p:nvPr/>
        </p:nvSpPr>
        <p:spPr>
          <a:xfrm>
            <a:off x="6624488" y="2051645"/>
            <a:ext cx="3133248" cy="369332"/>
          </a:xfrm>
          <a:prstGeom prst="rect">
            <a:avLst/>
          </a:prstGeom>
          <a:noFill/>
        </p:spPr>
        <p:txBody>
          <a:bodyPr wrap="square" rtlCol="0">
            <a:spAutoFit/>
          </a:bodyPr>
          <a:lstStyle/>
          <a:p>
            <a:r>
              <a:rPr lang="cs-CZ" b="1" dirty="0" smtClean="0">
                <a:solidFill>
                  <a:schemeClr val="accent1"/>
                </a:solidFill>
              </a:rPr>
              <a:t>One output scalar value</a:t>
            </a:r>
            <a:endParaRPr lang="cs-CZ" b="1" dirty="0">
              <a:solidFill>
                <a:schemeClr val="accent1"/>
              </a:solidFill>
            </a:endParaRPr>
          </a:p>
        </p:txBody>
      </p:sp>
      <p:sp>
        <p:nvSpPr>
          <p:cNvPr id="10" name="Oval 9"/>
          <p:cNvSpPr/>
          <p:nvPr/>
        </p:nvSpPr>
        <p:spPr>
          <a:xfrm>
            <a:off x="8712720" y="3203773"/>
            <a:ext cx="1152128" cy="21602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8" name="Straight Arrow Connector 7"/>
          <p:cNvCxnSpPr>
            <a:stCxn id="6" idx="2"/>
          </p:cNvCxnSpPr>
          <p:nvPr/>
        </p:nvCxnSpPr>
        <p:spPr>
          <a:xfrm>
            <a:off x="8191112" y="2420977"/>
            <a:ext cx="1097672" cy="7827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p:nvPr/>
        </p:nvPicPr>
        <p:blipFill>
          <a:blip r:embed="rId2" cstate="print">
            <a:extLst>
              <a:ext uri="{28A0092B-C50C-407E-A947-70E740481C1C}">
                <a14:useLocalDpi xmlns:a14="http://schemas.microsoft.com/office/drawing/2010/main" val="0"/>
              </a:ext>
            </a:extLst>
          </a:blip>
          <a:stretch>
            <a:fillRect/>
          </a:stretch>
        </p:blipFill>
        <p:spPr>
          <a:xfrm>
            <a:off x="2560320" y="-22480"/>
            <a:ext cx="5029200" cy="7543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7898" y="161280"/>
            <a:ext cx="5922533" cy="594221"/>
          </a:xfrm>
          <a:prstGeom prst="rect">
            <a:avLst/>
          </a:prstGeom>
          <a:noFill/>
        </p:spPr>
        <p:txBody>
          <a:bodyPr wrap="square" lIns="100794" tIns="50397" rIns="100794" bIns="50397" rtlCol="0">
            <a:spAutoFit/>
          </a:bodyPr>
          <a:lstStyle/>
          <a:p>
            <a:r>
              <a:rPr lang="cs-CZ" sz="3200" b="1" dirty="0" smtClean="0"/>
              <a:t>Feature Vectors</a:t>
            </a:r>
          </a:p>
        </p:txBody>
      </p:sp>
      <p:grpSp>
        <p:nvGrpSpPr>
          <p:cNvPr id="3" name="Group 2"/>
          <p:cNvGrpSpPr/>
          <p:nvPr/>
        </p:nvGrpSpPr>
        <p:grpSpPr>
          <a:xfrm>
            <a:off x="2873825" y="6099157"/>
            <a:ext cx="4627386" cy="1468100"/>
            <a:chOff x="4839056" y="3316922"/>
            <a:chExt cx="4197440" cy="1331833"/>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12951" r="3249"/>
            <a:stretch/>
          </p:blipFill>
          <p:spPr>
            <a:xfrm>
              <a:off x="4839056" y="3718164"/>
              <a:ext cx="1044000" cy="790956"/>
            </a:xfrm>
            <a:prstGeom prst="rect">
              <a:avLst/>
            </a:prstGeom>
          </p:spPr>
        </p:pic>
        <p:sp>
          <p:nvSpPr>
            <p:cNvPr id="22" name="Rectangle 21"/>
            <p:cNvSpPr/>
            <p:nvPr/>
          </p:nvSpPr>
          <p:spPr>
            <a:xfrm>
              <a:off x="5847168" y="3797166"/>
              <a:ext cx="3189328" cy="851589"/>
            </a:xfrm>
            <a:prstGeom prst="rect">
              <a:avLst/>
            </a:prstGeom>
          </p:spPr>
          <p:txBody>
            <a:bodyPr wrap="square">
              <a:spAutoFit/>
            </a:bodyPr>
            <a:lstStyle/>
            <a:p>
              <a:r>
                <a:rPr lang="cs-CZ" sz="1100" dirty="0">
                  <a:solidFill>
                    <a:schemeClr val="accent6">
                      <a:lumMod val="75000"/>
                    </a:schemeClr>
                  </a:solidFill>
                </a:rPr>
                <a:t>[-0.26, 0.7, -0.31, 0.65, 0.1, -0.48, 0.07, -0.14]</a:t>
              </a:r>
              <a:r>
                <a:rPr lang="cs-CZ" sz="1100" dirty="0"/>
                <a:t/>
              </a:r>
              <a:br>
                <a:rPr lang="cs-CZ" sz="1100" dirty="0"/>
              </a:br>
              <a:r>
                <a:rPr lang="cs-CZ" sz="1100" dirty="0">
                  <a:solidFill>
                    <a:srgbClr val="FF0000"/>
                  </a:solidFill>
                </a:rPr>
                <a:t>[-54.43, -56.59, 67.49, -3.85, -14.8, -81.64, -2.54, -82.18]</a:t>
              </a:r>
              <a:r>
                <a:rPr lang="cs-CZ" sz="1100" dirty="0"/>
                <a:t/>
              </a:r>
              <a:br>
                <a:rPr lang="cs-CZ" sz="1100" dirty="0"/>
              </a:br>
              <a:r>
                <a:rPr lang="cs-CZ" sz="1100" dirty="0">
                  <a:solidFill>
                    <a:srgbClr val="0070C0"/>
                  </a:solidFill>
                </a:rPr>
                <a:t>[0, 0, 0, 0, 0, 0, 1, 1]</a:t>
              </a:r>
              <a:r>
                <a:rPr lang="cs-CZ" sz="1100" dirty="0"/>
                <a:t/>
              </a:r>
              <a:br>
                <a:rPr lang="cs-CZ" sz="1100" dirty="0"/>
              </a:br>
              <a:r>
                <a:rPr lang="cs-CZ" sz="1100" dirty="0">
                  <a:solidFill>
                    <a:srgbClr val="00B050"/>
                  </a:solidFill>
                </a:rPr>
                <a:t>[17, 31, 14, 28, 5, 1, 23, 16]</a:t>
              </a:r>
            </a:p>
          </p:txBody>
        </p:sp>
        <p:sp>
          <p:nvSpPr>
            <p:cNvPr id="50" name="TextBox 49"/>
            <p:cNvSpPr txBox="1"/>
            <p:nvPr/>
          </p:nvSpPr>
          <p:spPr>
            <a:xfrm>
              <a:off x="4947280" y="3398803"/>
              <a:ext cx="899888" cy="246221"/>
            </a:xfrm>
            <a:prstGeom prst="rect">
              <a:avLst/>
            </a:prstGeom>
            <a:noFill/>
          </p:spPr>
          <p:txBody>
            <a:bodyPr wrap="square" rtlCol="0">
              <a:spAutoFit/>
            </a:bodyPr>
            <a:lstStyle/>
            <a:p>
              <a:r>
                <a:rPr lang="cs-CZ" sz="1100" b="1" dirty="0"/>
                <a:t>molecule</a:t>
              </a:r>
            </a:p>
          </p:txBody>
        </p:sp>
        <p:sp>
          <p:nvSpPr>
            <p:cNvPr id="51" name="TextBox 50"/>
            <p:cNvSpPr txBox="1"/>
            <p:nvPr/>
          </p:nvSpPr>
          <p:spPr>
            <a:xfrm>
              <a:off x="6783272" y="3316922"/>
              <a:ext cx="899888" cy="400110"/>
            </a:xfrm>
            <a:prstGeom prst="rect">
              <a:avLst/>
            </a:prstGeom>
            <a:noFill/>
          </p:spPr>
          <p:txBody>
            <a:bodyPr wrap="square" rtlCol="0">
              <a:spAutoFit/>
            </a:bodyPr>
            <a:lstStyle/>
            <a:p>
              <a:r>
                <a:rPr lang="cs-CZ" sz="1100" b="1" dirty="0"/>
                <a:t>Feature</a:t>
              </a:r>
            </a:p>
            <a:p>
              <a:r>
                <a:rPr lang="cs-CZ" sz="1100" b="1" dirty="0"/>
                <a:t>vectors</a:t>
              </a: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99" y="3479765"/>
            <a:ext cx="4369766" cy="2445975"/>
          </a:xfrm>
          <a:prstGeom prst="rect">
            <a:avLst/>
          </a:prstGeo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219" y="35421"/>
            <a:ext cx="3509113" cy="2806995"/>
          </a:xfrm>
          <a:prstGeom prst="rect">
            <a:avLst/>
          </a:prstGeom>
          <a:ln>
            <a:solidFill>
              <a:schemeClr val="tx1"/>
            </a:solidFill>
          </a:ln>
        </p:spPr>
      </p:pic>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1717" t="22820" r="4313" b="34954"/>
          <a:stretch/>
        </p:blipFill>
        <p:spPr>
          <a:xfrm>
            <a:off x="178453" y="1336628"/>
            <a:ext cx="6052617" cy="2039619"/>
          </a:xfrm>
          <a:prstGeom prst="rect">
            <a:avLst/>
          </a:prstGeom>
          <a:ln>
            <a:solidFill>
              <a:schemeClr val="tx1"/>
            </a:solidFill>
          </a:ln>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2883" y="2924138"/>
            <a:ext cx="2937201" cy="3128170"/>
          </a:xfrm>
          <a:prstGeom prst="rect">
            <a:avLst/>
          </a:prstGeom>
          <a:ln>
            <a:solidFill>
              <a:schemeClr val="tx1"/>
            </a:solidFill>
          </a:ln>
        </p:spPr>
      </p:pic>
      <p:sp>
        <p:nvSpPr>
          <p:cNvPr id="9" name="Down Arrow 8"/>
          <p:cNvSpPr/>
          <p:nvPr/>
        </p:nvSpPr>
        <p:spPr>
          <a:xfrm>
            <a:off x="5119697" y="3376246"/>
            <a:ext cx="375505" cy="2564160"/>
          </a:xfrm>
          <a:prstGeom prst="downArrow">
            <a:avLst>
              <a:gd name="adj1" fmla="val 48179"/>
              <a:gd name="adj2" fmla="val 51965"/>
            </a:avLst>
          </a:prstGeom>
          <a:solidFill>
            <a:schemeClr val="tx1"/>
          </a:solidFill>
          <a:ln w="0">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cs-CZ"/>
          </a:p>
        </p:txBody>
      </p:sp>
      <p:sp>
        <p:nvSpPr>
          <p:cNvPr id="37" name="Down Arrow 36"/>
          <p:cNvSpPr/>
          <p:nvPr/>
        </p:nvSpPr>
        <p:spPr>
          <a:xfrm>
            <a:off x="6331867" y="2842416"/>
            <a:ext cx="375505" cy="3097990"/>
          </a:xfrm>
          <a:prstGeom prst="downArrow">
            <a:avLst>
              <a:gd name="adj1" fmla="val 48179"/>
              <a:gd name="adj2" fmla="val 51965"/>
            </a:avLst>
          </a:prstGeom>
          <a:solidFill>
            <a:schemeClr val="tx1"/>
          </a:solidFill>
          <a:ln w="0">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cs-CZ"/>
          </a:p>
        </p:txBody>
      </p:sp>
      <p:sp>
        <p:nvSpPr>
          <p:cNvPr id="11" name="Bent Arrow 10"/>
          <p:cNvSpPr/>
          <p:nvPr/>
        </p:nvSpPr>
        <p:spPr>
          <a:xfrm rot="10800000" flipH="1">
            <a:off x="594819" y="5925742"/>
            <a:ext cx="2063979" cy="1130974"/>
          </a:xfrm>
          <a:prstGeom prst="bentArrow">
            <a:avLst>
              <a:gd name="adj1" fmla="val 19518"/>
              <a:gd name="adj2" fmla="val 25475"/>
              <a:gd name="adj3" fmla="val 25000"/>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cs-CZ">
              <a:solidFill>
                <a:schemeClr val="tx1"/>
              </a:solidFill>
            </a:endParaRPr>
          </a:p>
        </p:txBody>
      </p:sp>
      <p:sp>
        <p:nvSpPr>
          <p:cNvPr id="40" name="Bent Arrow 39"/>
          <p:cNvSpPr/>
          <p:nvPr/>
        </p:nvSpPr>
        <p:spPr>
          <a:xfrm rot="10800000">
            <a:off x="7580595" y="6052308"/>
            <a:ext cx="1270141" cy="1083784"/>
          </a:xfrm>
          <a:prstGeom prst="bentArrow">
            <a:avLst>
              <a:gd name="adj1" fmla="val 19518"/>
              <a:gd name="adj2" fmla="val 25475"/>
              <a:gd name="adj3" fmla="val 25000"/>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cs-CZ">
              <a:solidFill>
                <a:schemeClr val="tx1"/>
              </a:solidFill>
            </a:endParaRPr>
          </a:p>
        </p:txBody>
      </p:sp>
      <p:sp>
        <p:nvSpPr>
          <p:cNvPr id="6" name="Rectangle 5"/>
          <p:cNvSpPr/>
          <p:nvPr/>
        </p:nvSpPr>
        <p:spPr>
          <a:xfrm>
            <a:off x="2817565" y="6099157"/>
            <a:ext cx="4604262" cy="13096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cs-CZ"/>
          </a:p>
        </p:txBody>
      </p:sp>
      <p:sp>
        <p:nvSpPr>
          <p:cNvPr id="2" name="TextBox 1"/>
          <p:cNvSpPr txBox="1"/>
          <p:nvPr/>
        </p:nvSpPr>
        <p:spPr>
          <a:xfrm>
            <a:off x="178453" y="746209"/>
            <a:ext cx="6052617" cy="369332"/>
          </a:xfrm>
          <a:prstGeom prst="rect">
            <a:avLst/>
          </a:prstGeom>
          <a:noFill/>
        </p:spPr>
        <p:txBody>
          <a:bodyPr wrap="square" rtlCol="0">
            <a:spAutoFit/>
          </a:bodyPr>
          <a:lstStyle/>
          <a:p>
            <a:r>
              <a:rPr lang="cs-CZ" b="1" dirty="0"/>
              <a:t>Vectorial representations of </a:t>
            </a:r>
            <a:r>
              <a:rPr lang="cs-CZ" b="1" dirty="0" smtClean="0"/>
              <a:t>objects.</a:t>
            </a:r>
            <a:endParaRPr lang="cs-CZ" b="1" dirty="0"/>
          </a:p>
        </p:txBody>
      </p:sp>
    </p:spTree>
    <p:extLst>
      <p:ext uri="{BB962C8B-B14F-4D97-AF65-F5344CB8AC3E}">
        <p14:creationId xmlns:p14="http://schemas.microsoft.com/office/powerpoint/2010/main" val="9801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7" grpId="0" animBg="1"/>
      <p:bldP spid="11" grpId="0" animBg="1"/>
      <p:bldP spid="40"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31" y="128565"/>
            <a:ext cx="9072563" cy="857709"/>
          </a:xfrm>
        </p:spPr>
        <p:txBody>
          <a:bodyPr>
            <a:normAutofit/>
          </a:bodyPr>
          <a:lstStyle/>
          <a:p>
            <a:r>
              <a:rPr lang="cs-CZ" sz="3700" b="1" dirty="0"/>
              <a:t>2D structure similarity fingerprint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6" y="4643065"/>
            <a:ext cx="9842474" cy="287117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51" y="1009481"/>
            <a:ext cx="9854559" cy="3799453"/>
          </a:xfrm>
          <a:prstGeom prst="rect">
            <a:avLst/>
          </a:prstGeom>
        </p:spPr>
      </p:pic>
    </p:spTree>
    <p:extLst>
      <p:ext uri="{BB962C8B-B14F-4D97-AF65-F5344CB8AC3E}">
        <p14:creationId xmlns:p14="http://schemas.microsoft.com/office/powerpoint/2010/main" val="5576319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17929</TotalTime>
  <Words>3300</Words>
  <Application>Microsoft Office PowerPoint</Application>
  <PresentationFormat>Custom</PresentationFormat>
  <Paragraphs>271</Paragraphs>
  <Slides>57</Slides>
  <Notes>12</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structure similarity fingerprint</vt:lpstr>
      <vt:lpstr>Pharmacophore fingerprints (2D or 3D)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Thomas Evangelidis</dc:creator>
  <dc:description/>
  <cp:lastModifiedBy>thomas</cp:lastModifiedBy>
  <cp:revision>314</cp:revision>
  <dcterms:created xsi:type="dcterms:W3CDTF">2018-12-23T12:09:05Z</dcterms:created>
  <dcterms:modified xsi:type="dcterms:W3CDTF">2019-04-03T00:29:36Z</dcterms:modified>
  <dc:language>en-US</dc:language>
</cp:coreProperties>
</file>